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43"/>
  </p:notesMasterIdLst>
  <p:handoutMasterIdLst>
    <p:handoutMasterId r:id="rId44"/>
  </p:handoutMasterIdLst>
  <p:sldIdLst>
    <p:sldId id="305" r:id="rId2"/>
    <p:sldId id="298" r:id="rId3"/>
    <p:sldId id="299" r:id="rId4"/>
    <p:sldId id="311" r:id="rId5"/>
    <p:sldId id="263" r:id="rId6"/>
    <p:sldId id="312" r:id="rId7"/>
    <p:sldId id="266" r:id="rId8"/>
    <p:sldId id="268" r:id="rId9"/>
    <p:sldId id="270" r:id="rId10"/>
    <p:sldId id="271" r:id="rId11"/>
    <p:sldId id="272" r:id="rId12"/>
    <p:sldId id="310" r:id="rId13"/>
    <p:sldId id="274" r:id="rId14"/>
    <p:sldId id="289" r:id="rId15"/>
    <p:sldId id="288" r:id="rId16"/>
    <p:sldId id="269" r:id="rId17"/>
    <p:sldId id="277" r:id="rId18"/>
    <p:sldId id="292" r:id="rId19"/>
    <p:sldId id="293" r:id="rId20"/>
    <p:sldId id="294" r:id="rId21"/>
    <p:sldId id="309" r:id="rId22"/>
    <p:sldId id="295" r:id="rId23"/>
    <p:sldId id="313" r:id="rId24"/>
    <p:sldId id="265" r:id="rId25"/>
    <p:sldId id="262" r:id="rId26"/>
    <p:sldId id="264" r:id="rId27"/>
    <p:sldId id="267" r:id="rId28"/>
    <p:sldId id="279" r:id="rId29"/>
    <p:sldId id="314" r:id="rId30"/>
    <p:sldId id="308" r:id="rId31"/>
    <p:sldId id="280" r:id="rId32"/>
    <p:sldId id="284" r:id="rId33"/>
    <p:sldId id="306" r:id="rId34"/>
    <p:sldId id="304" r:id="rId35"/>
    <p:sldId id="282" r:id="rId36"/>
    <p:sldId id="285" r:id="rId37"/>
    <p:sldId id="286" r:id="rId38"/>
    <p:sldId id="287" r:id="rId39"/>
    <p:sldId id="290" r:id="rId40"/>
    <p:sldId id="291" r:id="rId41"/>
    <p:sldId id="296" r:id="rId42"/>
  </p:sldIdLst>
  <p:sldSz cx="9144000" cy="6858000" type="screen4x3"/>
  <p:notesSz cx="6858000" cy="91440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0000FF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257" autoAdjust="0"/>
    <p:restoredTop sz="94660"/>
  </p:normalViewPr>
  <p:slideViewPr>
    <p:cSldViewPr>
      <p:cViewPr varScale="1">
        <p:scale>
          <a:sx n="78" d="100"/>
          <a:sy n="78" d="100"/>
        </p:scale>
        <p:origin x="-9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F7025-D320-4AFA-A5CE-88B4C8B1B9C8}" type="datetimeFigureOut">
              <a:rPr lang="th-TH" smtClean="0"/>
              <a:pPr/>
              <a:t>24/10/56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5BEA-B17F-44D4-B6FD-0DD90AD3164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79750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899D19-316F-4D5B-8CED-A66BB764B59C}" type="datetimeFigureOut">
              <a:rPr lang="th-TH"/>
              <a:pPr>
                <a:defRPr/>
              </a:pPr>
              <a:t>24/10/56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  <a:endParaRPr lang="th-TH" noProof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B0E7BF5-EC62-4965-9286-231F0E22688C}" type="slidenum">
              <a:rPr lang="th-TH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10048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th-TH" smtClean="0"/>
              <a:t>กว้าง</a:t>
            </a:r>
          </a:p>
        </p:txBody>
      </p:sp>
      <p:sp>
        <p:nvSpPr>
          <p:cNvPr id="4608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B6E379-C267-44D9-A040-649EA3853BC9}" type="slidenum">
              <a:rPr lang="th-TH" sz="1200">
                <a:latin typeface="Calibri" panose="020F0502020204030204" pitchFamily="34" charset="0"/>
              </a:rPr>
              <a:pPr/>
              <a:t>18</a:t>
            </a:fld>
            <a:endParaRPr lang="th-TH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86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Freeform 12"/>
          <p:cNvSpPr>
            <a:spLocks/>
          </p:cNvSpPr>
          <p:nvPr/>
        </p:nvSpPr>
        <p:spPr bwMode="gray">
          <a:xfrm>
            <a:off x="-9525" y="2997200"/>
            <a:ext cx="2205038" cy="2663825"/>
          </a:xfrm>
          <a:custGeom>
            <a:avLst/>
            <a:gdLst>
              <a:gd name="T0" fmla="*/ 0 w 1406"/>
              <a:gd name="T1" fmla="*/ 1678 h 1678"/>
              <a:gd name="T2" fmla="*/ 0 w 1406"/>
              <a:gd name="T3" fmla="*/ 1134 h 1678"/>
              <a:gd name="T4" fmla="*/ 1406 w 1406"/>
              <a:gd name="T5" fmla="*/ 0 h 1678"/>
              <a:gd name="T6" fmla="*/ 1406 w 1406"/>
              <a:gd name="T7" fmla="*/ 91 h 1678"/>
              <a:gd name="T8" fmla="*/ 0 w 1406"/>
              <a:gd name="T9" fmla="*/ 1678 h 1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6" h="1678">
                <a:moveTo>
                  <a:pt x="0" y="1678"/>
                </a:moveTo>
                <a:lnTo>
                  <a:pt x="0" y="1134"/>
                </a:lnTo>
                <a:lnTo>
                  <a:pt x="1406" y="0"/>
                </a:lnTo>
                <a:lnTo>
                  <a:pt x="1406" y="91"/>
                </a:lnTo>
                <a:lnTo>
                  <a:pt x="0" y="1678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4103" name="Picture 7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1447800" y="1782763"/>
            <a:ext cx="73596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Freeform 8"/>
          <p:cNvSpPr>
            <a:spLocks/>
          </p:cNvSpPr>
          <p:nvPr/>
        </p:nvSpPr>
        <p:spPr bwMode="gray">
          <a:xfrm>
            <a:off x="568325" y="-9525"/>
            <a:ext cx="1784350" cy="6875463"/>
          </a:xfrm>
          <a:custGeom>
            <a:avLst/>
            <a:gdLst>
              <a:gd name="T0" fmla="*/ 0 w 1124"/>
              <a:gd name="T1" fmla="*/ 0 h 4343"/>
              <a:gd name="T2" fmla="*/ 490 w 1124"/>
              <a:gd name="T3" fmla="*/ 2 h 4343"/>
              <a:gd name="T4" fmla="*/ 1124 w 1124"/>
              <a:gd name="T5" fmla="*/ 1373 h 4343"/>
              <a:gd name="T6" fmla="*/ 1124 w 1124"/>
              <a:gd name="T7" fmla="*/ 2036 h 4343"/>
              <a:gd name="T8" fmla="*/ 889 w 1124"/>
              <a:gd name="T9" fmla="*/ 4343 h 4343"/>
              <a:gd name="T10" fmla="*/ 526 w 1124"/>
              <a:gd name="T11" fmla="*/ 4343 h 4343"/>
              <a:gd name="T12" fmla="*/ 1079 w 1124"/>
              <a:gd name="T13" fmla="*/ 2031 h 4343"/>
              <a:gd name="T14" fmla="*/ 1079 w 1124"/>
              <a:gd name="T15" fmla="*/ 1383 h 4343"/>
              <a:gd name="T16" fmla="*/ 0 w 1124"/>
              <a:gd name="T17" fmla="*/ 0 h 4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24" h="4343">
                <a:moveTo>
                  <a:pt x="0" y="0"/>
                </a:moveTo>
                <a:lnTo>
                  <a:pt x="490" y="2"/>
                </a:lnTo>
                <a:lnTo>
                  <a:pt x="1124" y="1373"/>
                </a:lnTo>
                <a:lnTo>
                  <a:pt x="1124" y="2036"/>
                </a:lnTo>
                <a:lnTo>
                  <a:pt x="889" y="4343"/>
                </a:lnTo>
                <a:lnTo>
                  <a:pt x="526" y="4343"/>
                </a:lnTo>
                <a:lnTo>
                  <a:pt x="1079" y="2031"/>
                </a:lnTo>
                <a:lnTo>
                  <a:pt x="1079" y="13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05" name="Freeform 9"/>
          <p:cNvSpPr>
            <a:spLocks/>
          </p:cNvSpPr>
          <p:nvPr/>
        </p:nvSpPr>
        <p:spPr bwMode="gray">
          <a:xfrm>
            <a:off x="-12700" y="-9525"/>
            <a:ext cx="2392363" cy="6880225"/>
          </a:xfrm>
          <a:custGeom>
            <a:avLst/>
            <a:gdLst>
              <a:gd name="T0" fmla="*/ 181 w 1507"/>
              <a:gd name="T1" fmla="*/ 0 h 4334"/>
              <a:gd name="T2" fmla="*/ 1507 w 1507"/>
              <a:gd name="T3" fmla="*/ 1379 h 4334"/>
              <a:gd name="T4" fmla="*/ 1507 w 1507"/>
              <a:gd name="T5" fmla="*/ 2036 h 4334"/>
              <a:gd name="T6" fmla="*/ 727 w 1507"/>
              <a:gd name="T7" fmla="*/ 4334 h 4334"/>
              <a:gd name="T8" fmla="*/ 2 w 1507"/>
              <a:gd name="T9" fmla="*/ 4334 h 4334"/>
              <a:gd name="T10" fmla="*/ 2 w 1507"/>
              <a:gd name="T11" fmla="*/ 4162 h 4334"/>
              <a:gd name="T12" fmla="*/ 1441 w 1507"/>
              <a:gd name="T13" fmla="*/ 1936 h 4334"/>
              <a:gd name="T14" fmla="*/ 1441 w 1507"/>
              <a:gd name="T15" fmla="*/ 1447 h 4334"/>
              <a:gd name="T16" fmla="*/ 8 w 1507"/>
              <a:gd name="T17" fmla="*/ 434 h 4334"/>
              <a:gd name="T18" fmla="*/ 0 w 1507"/>
              <a:gd name="T19" fmla="*/ 6 h 4334"/>
              <a:gd name="T20" fmla="*/ 181 w 1507"/>
              <a:gd name="T21" fmla="*/ 0 h 4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07" h="4334">
                <a:moveTo>
                  <a:pt x="181" y="0"/>
                </a:moveTo>
                <a:lnTo>
                  <a:pt x="1507" y="1379"/>
                </a:lnTo>
                <a:lnTo>
                  <a:pt x="1507" y="2036"/>
                </a:lnTo>
                <a:lnTo>
                  <a:pt x="727" y="4334"/>
                </a:lnTo>
                <a:lnTo>
                  <a:pt x="2" y="4334"/>
                </a:lnTo>
                <a:lnTo>
                  <a:pt x="2" y="4162"/>
                </a:lnTo>
                <a:lnTo>
                  <a:pt x="1441" y="1936"/>
                </a:lnTo>
                <a:lnTo>
                  <a:pt x="1441" y="1447"/>
                </a:lnTo>
                <a:lnTo>
                  <a:pt x="8" y="434"/>
                </a:lnTo>
                <a:lnTo>
                  <a:pt x="0" y="6"/>
                </a:lnTo>
                <a:lnTo>
                  <a:pt x="18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06" name="Freeform 10"/>
          <p:cNvSpPr>
            <a:spLocks/>
          </p:cNvSpPr>
          <p:nvPr/>
        </p:nvSpPr>
        <p:spPr bwMode="gray">
          <a:xfrm>
            <a:off x="2557463" y="0"/>
            <a:ext cx="3022600" cy="6858000"/>
          </a:xfrm>
          <a:custGeom>
            <a:avLst/>
            <a:gdLst>
              <a:gd name="T0" fmla="*/ 1904 w 1904"/>
              <a:gd name="T1" fmla="*/ 0 h 4354"/>
              <a:gd name="T2" fmla="*/ 1178 w 1904"/>
              <a:gd name="T3" fmla="*/ 0 h 4354"/>
              <a:gd name="T4" fmla="*/ 0 w 1904"/>
              <a:gd name="T5" fmla="*/ 1342 h 4354"/>
              <a:gd name="T6" fmla="*/ 0 w 1904"/>
              <a:gd name="T7" fmla="*/ 1950 h 4354"/>
              <a:gd name="T8" fmla="*/ 498 w 1904"/>
              <a:gd name="T9" fmla="*/ 4354 h 4354"/>
              <a:gd name="T10" fmla="*/ 1088 w 1904"/>
              <a:gd name="T11" fmla="*/ 4354 h 4354"/>
              <a:gd name="T12" fmla="*/ 44 w 1904"/>
              <a:gd name="T13" fmla="*/ 1985 h 4354"/>
              <a:gd name="T14" fmla="*/ 44 w 1904"/>
              <a:gd name="T15" fmla="*/ 1361 h 4354"/>
              <a:gd name="T16" fmla="*/ 1904 w 1904"/>
              <a:gd name="T17" fmla="*/ 0 h 4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04" h="4354">
                <a:moveTo>
                  <a:pt x="1904" y="0"/>
                </a:moveTo>
                <a:lnTo>
                  <a:pt x="1178" y="0"/>
                </a:lnTo>
                <a:lnTo>
                  <a:pt x="0" y="1342"/>
                </a:lnTo>
                <a:lnTo>
                  <a:pt x="0" y="1950"/>
                </a:lnTo>
                <a:lnTo>
                  <a:pt x="498" y="4354"/>
                </a:lnTo>
                <a:lnTo>
                  <a:pt x="1088" y="4354"/>
                </a:lnTo>
                <a:lnTo>
                  <a:pt x="44" y="1985"/>
                </a:lnTo>
                <a:lnTo>
                  <a:pt x="44" y="1361"/>
                </a:lnTo>
                <a:lnTo>
                  <a:pt x="1904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07" name="Freeform 11"/>
          <p:cNvSpPr>
            <a:spLocks/>
          </p:cNvSpPr>
          <p:nvPr/>
        </p:nvSpPr>
        <p:spPr bwMode="gray">
          <a:xfrm>
            <a:off x="2959100" y="-14288"/>
            <a:ext cx="2711450" cy="1887538"/>
          </a:xfrm>
          <a:custGeom>
            <a:avLst/>
            <a:gdLst>
              <a:gd name="T0" fmla="*/ 1708 w 1708"/>
              <a:gd name="T1" fmla="*/ 1 h 1189"/>
              <a:gd name="T2" fmla="*/ 1379 w 1708"/>
              <a:gd name="T3" fmla="*/ 0 h 1189"/>
              <a:gd name="T4" fmla="*/ 0 w 1708"/>
              <a:gd name="T5" fmla="*/ 1189 h 1189"/>
              <a:gd name="T6" fmla="*/ 1708 w 1708"/>
              <a:gd name="T7" fmla="*/ 1 h 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08" h="1189">
                <a:moveTo>
                  <a:pt x="1708" y="1"/>
                </a:moveTo>
                <a:lnTo>
                  <a:pt x="1379" y="0"/>
                </a:lnTo>
                <a:lnTo>
                  <a:pt x="0" y="1189"/>
                </a:lnTo>
                <a:lnTo>
                  <a:pt x="1708" y="1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09" name="Freeform 13"/>
          <p:cNvSpPr>
            <a:spLocks/>
          </p:cNvSpPr>
          <p:nvPr/>
        </p:nvSpPr>
        <p:spPr bwMode="gray">
          <a:xfrm>
            <a:off x="2498725" y="-9525"/>
            <a:ext cx="6105525" cy="6867525"/>
          </a:xfrm>
          <a:custGeom>
            <a:avLst/>
            <a:gdLst>
              <a:gd name="T0" fmla="*/ 3665 w 3846"/>
              <a:gd name="T1" fmla="*/ 0 h 4354"/>
              <a:gd name="T2" fmla="*/ 2122 w 3846"/>
              <a:gd name="T3" fmla="*/ 0 h 4354"/>
              <a:gd name="T4" fmla="*/ 0 w 3846"/>
              <a:gd name="T5" fmla="*/ 1339 h 4354"/>
              <a:gd name="T6" fmla="*/ 0 w 3846"/>
              <a:gd name="T7" fmla="*/ 1950 h 4354"/>
              <a:gd name="T8" fmla="*/ 1215 w 3846"/>
              <a:gd name="T9" fmla="*/ 4354 h 4354"/>
              <a:gd name="T10" fmla="*/ 1941 w 3846"/>
              <a:gd name="T11" fmla="*/ 4354 h 4354"/>
              <a:gd name="T12" fmla="*/ 72 w 3846"/>
              <a:gd name="T13" fmla="*/ 1877 h 4354"/>
              <a:gd name="T14" fmla="*/ 72 w 3846"/>
              <a:gd name="T15" fmla="*/ 1361 h 4354"/>
              <a:gd name="T16" fmla="*/ 3846 w 3846"/>
              <a:gd name="T17" fmla="*/ 0 h 4354"/>
              <a:gd name="T18" fmla="*/ 2122 w 3846"/>
              <a:gd name="T19" fmla="*/ 0 h 4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6" h="4354">
                <a:moveTo>
                  <a:pt x="3665" y="0"/>
                </a:moveTo>
                <a:lnTo>
                  <a:pt x="2122" y="0"/>
                </a:lnTo>
                <a:lnTo>
                  <a:pt x="0" y="1339"/>
                </a:lnTo>
                <a:lnTo>
                  <a:pt x="0" y="1950"/>
                </a:lnTo>
                <a:lnTo>
                  <a:pt x="1215" y="4354"/>
                </a:lnTo>
                <a:lnTo>
                  <a:pt x="1941" y="4354"/>
                </a:lnTo>
                <a:lnTo>
                  <a:pt x="72" y="1877"/>
                </a:lnTo>
                <a:lnTo>
                  <a:pt x="72" y="1361"/>
                </a:lnTo>
                <a:lnTo>
                  <a:pt x="3846" y="0"/>
                </a:lnTo>
                <a:lnTo>
                  <a:pt x="2122" y="0"/>
                </a:lnTo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10" name="Freeform 14"/>
          <p:cNvSpPr>
            <a:spLocks/>
          </p:cNvSpPr>
          <p:nvPr/>
        </p:nvSpPr>
        <p:spPr bwMode="gray">
          <a:xfrm>
            <a:off x="-9525" y="185738"/>
            <a:ext cx="2246313" cy="5984875"/>
          </a:xfrm>
          <a:custGeom>
            <a:avLst/>
            <a:gdLst>
              <a:gd name="T0" fmla="*/ 0 w 1415"/>
              <a:gd name="T1" fmla="*/ 0 h 3770"/>
              <a:gd name="T2" fmla="*/ 1415 w 1415"/>
              <a:gd name="T3" fmla="*/ 1197 h 3770"/>
              <a:gd name="T4" fmla="*/ 1415 w 1415"/>
              <a:gd name="T5" fmla="*/ 1862 h 3770"/>
              <a:gd name="T6" fmla="*/ 0 w 1415"/>
              <a:gd name="T7" fmla="*/ 3770 h 3770"/>
              <a:gd name="T8" fmla="*/ 0 w 1415"/>
              <a:gd name="T9" fmla="*/ 3272 h 3770"/>
              <a:gd name="T10" fmla="*/ 1376 w 1415"/>
              <a:gd name="T11" fmla="*/ 1801 h 3770"/>
              <a:gd name="T12" fmla="*/ 1376 w 1415"/>
              <a:gd name="T13" fmla="*/ 1272 h 3770"/>
              <a:gd name="T14" fmla="*/ 6 w 1415"/>
              <a:gd name="T15" fmla="*/ 962 h 3770"/>
              <a:gd name="T16" fmla="*/ 0 w 1415"/>
              <a:gd name="T17" fmla="*/ 0 h 3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15" h="3770">
                <a:moveTo>
                  <a:pt x="0" y="0"/>
                </a:moveTo>
                <a:lnTo>
                  <a:pt x="1415" y="1197"/>
                </a:lnTo>
                <a:lnTo>
                  <a:pt x="1415" y="1862"/>
                </a:lnTo>
                <a:lnTo>
                  <a:pt x="0" y="3770"/>
                </a:lnTo>
                <a:lnTo>
                  <a:pt x="0" y="3272"/>
                </a:lnTo>
                <a:lnTo>
                  <a:pt x="1376" y="1801"/>
                </a:lnTo>
                <a:lnTo>
                  <a:pt x="1376" y="1272"/>
                </a:lnTo>
                <a:lnTo>
                  <a:pt x="6" y="9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11" name="Freeform 15"/>
          <p:cNvSpPr>
            <a:spLocks/>
          </p:cNvSpPr>
          <p:nvPr/>
        </p:nvSpPr>
        <p:spPr bwMode="gray">
          <a:xfrm>
            <a:off x="2608263" y="642938"/>
            <a:ext cx="6540500" cy="6215062"/>
          </a:xfrm>
          <a:custGeom>
            <a:avLst/>
            <a:gdLst>
              <a:gd name="T0" fmla="*/ 4115 w 4120"/>
              <a:gd name="T1" fmla="*/ 0 h 3915"/>
              <a:gd name="T2" fmla="*/ 4120 w 4120"/>
              <a:gd name="T3" fmla="*/ 500 h 3915"/>
              <a:gd name="T4" fmla="*/ 61 w 4120"/>
              <a:gd name="T5" fmla="*/ 1059 h 3915"/>
              <a:gd name="T6" fmla="*/ 61 w 4120"/>
              <a:gd name="T7" fmla="*/ 1466 h 3915"/>
              <a:gd name="T8" fmla="*/ 2419 w 4120"/>
              <a:gd name="T9" fmla="*/ 3915 h 3915"/>
              <a:gd name="T10" fmla="*/ 1830 w 4120"/>
              <a:gd name="T11" fmla="*/ 3915 h 3915"/>
              <a:gd name="T12" fmla="*/ 0 w 4120"/>
              <a:gd name="T13" fmla="*/ 1449 h 3915"/>
              <a:gd name="T14" fmla="*/ 0 w 4120"/>
              <a:gd name="T15" fmla="*/ 967 h 3915"/>
              <a:gd name="T16" fmla="*/ 4115 w 4120"/>
              <a:gd name="T17" fmla="*/ 0 h 3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20" h="3915">
                <a:moveTo>
                  <a:pt x="4115" y="0"/>
                </a:moveTo>
                <a:lnTo>
                  <a:pt x="4120" y="500"/>
                </a:lnTo>
                <a:lnTo>
                  <a:pt x="61" y="1059"/>
                </a:lnTo>
                <a:lnTo>
                  <a:pt x="61" y="1466"/>
                </a:lnTo>
                <a:lnTo>
                  <a:pt x="2419" y="3915"/>
                </a:lnTo>
                <a:lnTo>
                  <a:pt x="1830" y="3915"/>
                </a:lnTo>
                <a:lnTo>
                  <a:pt x="0" y="1449"/>
                </a:lnTo>
                <a:lnTo>
                  <a:pt x="0" y="967"/>
                </a:lnTo>
                <a:lnTo>
                  <a:pt x="411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12" name="Freeform 16"/>
          <p:cNvSpPr>
            <a:spLocks/>
          </p:cNvSpPr>
          <p:nvPr/>
        </p:nvSpPr>
        <p:spPr bwMode="gray">
          <a:xfrm>
            <a:off x="2586038" y="-17463"/>
            <a:ext cx="6557962" cy="6875463"/>
          </a:xfrm>
          <a:custGeom>
            <a:avLst/>
            <a:gdLst>
              <a:gd name="T0" fmla="*/ 4131 w 4131"/>
              <a:gd name="T1" fmla="*/ 0 h 4348"/>
              <a:gd name="T2" fmla="*/ 4126 w 4131"/>
              <a:gd name="T3" fmla="*/ 494 h 4348"/>
              <a:gd name="T4" fmla="*/ 55 w 4131"/>
              <a:gd name="T5" fmla="*/ 1404 h 4348"/>
              <a:gd name="T6" fmla="*/ 55 w 4131"/>
              <a:gd name="T7" fmla="*/ 1853 h 4348"/>
              <a:gd name="T8" fmla="*/ 3156 w 4131"/>
              <a:gd name="T9" fmla="*/ 4348 h 4348"/>
              <a:gd name="T10" fmla="*/ 2067 w 4131"/>
              <a:gd name="T11" fmla="*/ 4348 h 4348"/>
              <a:gd name="T12" fmla="*/ 0 w 4131"/>
              <a:gd name="T13" fmla="*/ 1882 h 4348"/>
              <a:gd name="T14" fmla="*/ 0 w 4131"/>
              <a:gd name="T15" fmla="*/ 1355 h 4348"/>
              <a:gd name="T16" fmla="*/ 3615 w 4131"/>
              <a:gd name="T17" fmla="*/ 0 h 4348"/>
              <a:gd name="T18" fmla="*/ 4131 w 4131"/>
              <a:gd name="T19" fmla="*/ 0 h 4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31" h="4348">
                <a:moveTo>
                  <a:pt x="4131" y="0"/>
                </a:moveTo>
                <a:lnTo>
                  <a:pt x="4126" y="494"/>
                </a:lnTo>
                <a:lnTo>
                  <a:pt x="55" y="1404"/>
                </a:lnTo>
                <a:lnTo>
                  <a:pt x="55" y="1853"/>
                </a:lnTo>
                <a:lnTo>
                  <a:pt x="3156" y="4348"/>
                </a:lnTo>
                <a:lnTo>
                  <a:pt x="2067" y="4348"/>
                </a:lnTo>
                <a:lnTo>
                  <a:pt x="0" y="1882"/>
                </a:lnTo>
                <a:lnTo>
                  <a:pt x="0" y="1355"/>
                </a:lnTo>
                <a:lnTo>
                  <a:pt x="3615" y="0"/>
                </a:lnTo>
                <a:lnTo>
                  <a:pt x="4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13" name="Freeform 17"/>
          <p:cNvSpPr>
            <a:spLocks/>
          </p:cNvSpPr>
          <p:nvPr/>
        </p:nvSpPr>
        <p:spPr bwMode="gray">
          <a:xfrm>
            <a:off x="2771775" y="-26988"/>
            <a:ext cx="5761038" cy="2087563"/>
          </a:xfrm>
          <a:custGeom>
            <a:avLst/>
            <a:gdLst>
              <a:gd name="T0" fmla="*/ 0 w 3629"/>
              <a:gd name="T1" fmla="*/ 1315 h 1315"/>
              <a:gd name="T2" fmla="*/ 2858 w 3629"/>
              <a:gd name="T3" fmla="*/ 0 h 1315"/>
              <a:gd name="T4" fmla="*/ 3629 w 3629"/>
              <a:gd name="T5" fmla="*/ 0 h 1315"/>
              <a:gd name="T6" fmla="*/ 0 w 3629"/>
              <a:gd name="T7" fmla="*/ 1315 h 1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29" h="1315">
                <a:moveTo>
                  <a:pt x="0" y="1315"/>
                </a:moveTo>
                <a:lnTo>
                  <a:pt x="2858" y="0"/>
                </a:lnTo>
                <a:lnTo>
                  <a:pt x="3629" y="0"/>
                </a:lnTo>
                <a:lnTo>
                  <a:pt x="0" y="1315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14" name="Freeform 18"/>
          <p:cNvSpPr>
            <a:spLocks/>
          </p:cNvSpPr>
          <p:nvPr/>
        </p:nvSpPr>
        <p:spPr bwMode="gray">
          <a:xfrm>
            <a:off x="2555875" y="2924175"/>
            <a:ext cx="3384550" cy="3944938"/>
          </a:xfrm>
          <a:custGeom>
            <a:avLst/>
            <a:gdLst>
              <a:gd name="T0" fmla="*/ 0 w 2132"/>
              <a:gd name="T1" fmla="*/ 0 h 2495"/>
              <a:gd name="T2" fmla="*/ 2132 w 2132"/>
              <a:gd name="T3" fmla="*/ 2495 h 2495"/>
              <a:gd name="T4" fmla="*/ 1814 w 2132"/>
              <a:gd name="T5" fmla="*/ 2495 h 2495"/>
              <a:gd name="T6" fmla="*/ 0 w 2132"/>
              <a:gd name="T7" fmla="*/ 0 h 2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2" h="2495">
                <a:moveTo>
                  <a:pt x="0" y="0"/>
                </a:moveTo>
                <a:lnTo>
                  <a:pt x="2132" y="2495"/>
                </a:lnTo>
                <a:lnTo>
                  <a:pt x="1814" y="24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20" name="Freeform 24"/>
          <p:cNvSpPr>
            <a:spLocks/>
          </p:cNvSpPr>
          <p:nvPr/>
        </p:nvSpPr>
        <p:spPr bwMode="gray">
          <a:xfrm>
            <a:off x="-19050" y="180975"/>
            <a:ext cx="2262188" cy="1914525"/>
          </a:xfrm>
          <a:custGeom>
            <a:avLst/>
            <a:gdLst>
              <a:gd name="T0" fmla="*/ 1425 w 1425"/>
              <a:gd name="T1" fmla="*/ 1206 h 1206"/>
              <a:gd name="T2" fmla="*/ 0 w 1425"/>
              <a:gd name="T3" fmla="*/ 0 h 1206"/>
              <a:gd name="T4" fmla="*/ 0 w 1425"/>
              <a:gd name="T5" fmla="*/ 186 h 1206"/>
              <a:gd name="T6" fmla="*/ 1425 w 1425"/>
              <a:gd name="T7" fmla="*/ 1206 h 1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5" h="1206">
                <a:moveTo>
                  <a:pt x="1425" y="1206"/>
                </a:moveTo>
                <a:lnTo>
                  <a:pt x="0" y="0"/>
                </a:lnTo>
                <a:lnTo>
                  <a:pt x="0" y="186"/>
                </a:lnTo>
                <a:lnTo>
                  <a:pt x="1425" y="1206"/>
                </a:lnTo>
                <a:close/>
              </a:path>
            </a:pathLst>
          </a:custGeom>
          <a:solidFill>
            <a:srgbClr val="333333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21" name="Freeform 25"/>
          <p:cNvSpPr>
            <a:spLocks/>
          </p:cNvSpPr>
          <p:nvPr/>
        </p:nvSpPr>
        <p:spPr bwMode="gray">
          <a:xfrm>
            <a:off x="-12700" y="3105150"/>
            <a:ext cx="2327275" cy="3762375"/>
          </a:xfrm>
          <a:custGeom>
            <a:avLst/>
            <a:gdLst>
              <a:gd name="T0" fmla="*/ 0 w 1466"/>
              <a:gd name="T1" fmla="*/ 2248 h 2370"/>
              <a:gd name="T2" fmla="*/ 1466 w 1466"/>
              <a:gd name="T3" fmla="*/ 0 h 2370"/>
              <a:gd name="T4" fmla="*/ 194 w 1466"/>
              <a:gd name="T5" fmla="*/ 2370 h 2370"/>
              <a:gd name="T6" fmla="*/ 4 w 1466"/>
              <a:gd name="T7" fmla="*/ 2364 h 2370"/>
              <a:gd name="T8" fmla="*/ 0 w 1466"/>
              <a:gd name="T9" fmla="*/ 2248 h 2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66" h="2370">
                <a:moveTo>
                  <a:pt x="0" y="2248"/>
                </a:moveTo>
                <a:lnTo>
                  <a:pt x="1466" y="0"/>
                </a:lnTo>
                <a:lnTo>
                  <a:pt x="194" y="2370"/>
                </a:lnTo>
                <a:lnTo>
                  <a:pt x="4" y="2364"/>
                </a:lnTo>
                <a:lnTo>
                  <a:pt x="0" y="2248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4122" name="Freeform 26"/>
          <p:cNvSpPr>
            <a:spLocks/>
          </p:cNvSpPr>
          <p:nvPr/>
        </p:nvSpPr>
        <p:spPr bwMode="gray">
          <a:xfrm>
            <a:off x="-9525" y="1403350"/>
            <a:ext cx="2317750" cy="5265738"/>
          </a:xfrm>
          <a:custGeom>
            <a:avLst/>
            <a:gdLst>
              <a:gd name="T0" fmla="*/ 6 w 1460"/>
              <a:gd name="T1" fmla="*/ 0 h 3317"/>
              <a:gd name="T2" fmla="*/ 6 w 1460"/>
              <a:gd name="T3" fmla="*/ 643 h 3317"/>
              <a:gd name="T4" fmla="*/ 1410 w 1460"/>
              <a:gd name="T5" fmla="*/ 564 h 3317"/>
              <a:gd name="T6" fmla="*/ 1410 w 1460"/>
              <a:gd name="T7" fmla="*/ 1049 h 3317"/>
              <a:gd name="T8" fmla="*/ 0 w 1460"/>
              <a:gd name="T9" fmla="*/ 2852 h 3317"/>
              <a:gd name="T10" fmla="*/ 0 w 1460"/>
              <a:gd name="T11" fmla="*/ 3317 h 3317"/>
              <a:gd name="T12" fmla="*/ 1460 w 1460"/>
              <a:gd name="T13" fmla="*/ 1062 h 3317"/>
              <a:gd name="T14" fmla="*/ 1460 w 1460"/>
              <a:gd name="T15" fmla="*/ 505 h 3317"/>
              <a:gd name="T16" fmla="*/ 6 w 1460"/>
              <a:gd name="T17" fmla="*/ 0 h 3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0" h="3317">
                <a:moveTo>
                  <a:pt x="6" y="0"/>
                </a:moveTo>
                <a:lnTo>
                  <a:pt x="6" y="643"/>
                </a:lnTo>
                <a:lnTo>
                  <a:pt x="1410" y="564"/>
                </a:lnTo>
                <a:lnTo>
                  <a:pt x="1410" y="1049"/>
                </a:lnTo>
                <a:lnTo>
                  <a:pt x="0" y="2852"/>
                </a:lnTo>
                <a:lnTo>
                  <a:pt x="0" y="3317"/>
                </a:lnTo>
                <a:lnTo>
                  <a:pt x="1460" y="1062"/>
                </a:lnTo>
                <a:lnTo>
                  <a:pt x="1460" y="505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grpSp>
        <p:nvGrpSpPr>
          <p:cNvPr id="4132" name="Group 36"/>
          <p:cNvGrpSpPr>
            <a:grpSpLocks/>
          </p:cNvGrpSpPr>
          <p:nvPr/>
        </p:nvGrpSpPr>
        <p:grpSpPr bwMode="auto">
          <a:xfrm>
            <a:off x="0" y="-19050"/>
            <a:ext cx="9153525" cy="6886575"/>
            <a:chOff x="0" y="0"/>
            <a:chExt cx="5760" cy="4326"/>
          </a:xfrm>
        </p:grpSpPr>
        <p:pic>
          <p:nvPicPr>
            <p:cNvPr id="4131" name="Picture 35" descr="11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0" y="0"/>
              <a:ext cx="5760" cy="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3" name="Rectangle 27"/>
            <p:cNvSpPr>
              <a:spLocks noChangeArrowheads="1"/>
            </p:cNvSpPr>
            <p:nvPr userDrawn="1"/>
          </p:nvSpPr>
          <p:spPr bwMode="gray">
            <a:xfrm>
              <a:off x="212" y="462"/>
              <a:ext cx="5334" cy="3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</p:grpSp>
      <p:pic>
        <p:nvPicPr>
          <p:cNvPr id="4115" name="Picture 19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4141788" y="4041775"/>
            <a:ext cx="415925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3787775"/>
            <a:ext cx="7772400" cy="8858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29150" y="3505200"/>
            <a:ext cx="4129088" cy="457200"/>
          </a:xfrm>
        </p:spPr>
        <p:txBody>
          <a:bodyPr/>
          <a:lstStyle>
            <a:lvl1pPr marL="0" indent="0" algn="dist">
              <a:buFontTx/>
              <a:buNone/>
              <a:defRPr sz="2000" b="1">
                <a:solidFill>
                  <a:srgbClr val="777777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gray">
          <a:xfrm>
            <a:off x="7561263" y="5476875"/>
            <a:ext cx="119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7F00"/>
                </a:solidFill>
                <a:latin typeface="Arial Black" panose="020B0A04020102020204" pitchFamily="34" charset="0"/>
              </a:rPr>
              <a:t>L/O/G/O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gray">
          <a:xfrm>
            <a:off x="6618288" y="5781675"/>
            <a:ext cx="2139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>
                <a:latin typeface="Times New Roman" panose="02020603050405020304" pitchFamily="18" charset="0"/>
              </a:rPr>
              <a:t>www.themegallery.com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4146" name="Rectangle 50"/>
          <p:cNvSpPr>
            <a:spLocks noChangeArrowheads="1"/>
          </p:cNvSpPr>
          <p:nvPr/>
        </p:nvSpPr>
        <p:spPr bwMode="gray">
          <a:xfrm>
            <a:off x="341313" y="722313"/>
            <a:ext cx="8478837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47629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0699238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8438"/>
            <a:ext cx="2057400" cy="5927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8438"/>
            <a:ext cx="6019800" cy="5927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6004874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63023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83325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83325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83325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7238991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7499206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5907160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658365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5935038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329690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202835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503167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206170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eeform 9"/>
          <p:cNvSpPr>
            <a:spLocks/>
          </p:cNvSpPr>
          <p:nvPr/>
        </p:nvSpPr>
        <p:spPr bwMode="gray">
          <a:xfrm>
            <a:off x="7658100" y="0"/>
            <a:ext cx="1104900" cy="6848475"/>
          </a:xfrm>
          <a:custGeom>
            <a:avLst/>
            <a:gdLst>
              <a:gd name="T0" fmla="*/ 312 w 696"/>
              <a:gd name="T1" fmla="*/ 0 h 4314"/>
              <a:gd name="T2" fmla="*/ 528 w 696"/>
              <a:gd name="T3" fmla="*/ 444 h 4314"/>
              <a:gd name="T4" fmla="*/ 696 w 696"/>
              <a:gd name="T5" fmla="*/ 960 h 4314"/>
              <a:gd name="T6" fmla="*/ 426 w 696"/>
              <a:gd name="T7" fmla="*/ 4314 h 4314"/>
              <a:gd name="T8" fmla="*/ 108 w 696"/>
              <a:gd name="T9" fmla="*/ 4314 h 4314"/>
              <a:gd name="T10" fmla="*/ 648 w 696"/>
              <a:gd name="T11" fmla="*/ 960 h 4314"/>
              <a:gd name="T12" fmla="*/ 456 w 696"/>
              <a:gd name="T13" fmla="*/ 432 h 4314"/>
              <a:gd name="T14" fmla="*/ 0 w 696"/>
              <a:gd name="T15" fmla="*/ 0 h 4314"/>
              <a:gd name="T16" fmla="*/ 312 w 696"/>
              <a:gd name="T17" fmla="*/ 0 h 4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6" h="4314">
                <a:moveTo>
                  <a:pt x="312" y="0"/>
                </a:moveTo>
                <a:lnTo>
                  <a:pt x="528" y="444"/>
                </a:lnTo>
                <a:lnTo>
                  <a:pt x="696" y="960"/>
                </a:lnTo>
                <a:lnTo>
                  <a:pt x="426" y="4314"/>
                </a:lnTo>
                <a:lnTo>
                  <a:pt x="108" y="4314"/>
                </a:lnTo>
                <a:lnTo>
                  <a:pt x="648" y="960"/>
                </a:lnTo>
                <a:lnTo>
                  <a:pt x="456" y="432"/>
                </a:lnTo>
                <a:lnTo>
                  <a:pt x="0" y="0"/>
                </a:lnTo>
                <a:lnTo>
                  <a:pt x="312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1066800" y="0"/>
            <a:ext cx="7543800" cy="6858000"/>
          </a:xfrm>
          <a:custGeom>
            <a:avLst/>
            <a:gdLst>
              <a:gd name="T0" fmla="*/ 0 w 4752"/>
              <a:gd name="T1" fmla="*/ 0 h 4320"/>
              <a:gd name="T2" fmla="*/ 1536 w 4752"/>
              <a:gd name="T3" fmla="*/ 0 h 4320"/>
              <a:gd name="T4" fmla="*/ 4590 w 4752"/>
              <a:gd name="T5" fmla="*/ 450 h 4320"/>
              <a:gd name="T6" fmla="*/ 4752 w 4752"/>
              <a:gd name="T7" fmla="*/ 972 h 4320"/>
              <a:gd name="T8" fmla="*/ 3600 w 4752"/>
              <a:gd name="T9" fmla="*/ 4320 h 4320"/>
              <a:gd name="T10" fmla="*/ 3312 w 4752"/>
              <a:gd name="T11" fmla="*/ 4320 h 4320"/>
              <a:gd name="T12" fmla="*/ 4712 w 4752"/>
              <a:gd name="T13" fmla="*/ 994 h 4320"/>
              <a:gd name="T14" fmla="*/ 4518 w 4752"/>
              <a:gd name="T15" fmla="*/ 524 h 4320"/>
              <a:gd name="T16" fmla="*/ 0 w 4752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52" h="4320">
                <a:moveTo>
                  <a:pt x="0" y="0"/>
                </a:moveTo>
                <a:lnTo>
                  <a:pt x="1536" y="0"/>
                </a:lnTo>
                <a:lnTo>
                  <a:pt x="4590" y="450"/>
                </a:lnTo>
                <a:lnTo>
                  <a:pt x="4752" y="972"/>
                </a:lnTo>
                <a:lnTo>
                  <a:pt x="3600" y="4320"/>
                </a:lnTo>
                <a:lnTo>
                  <a:pt x="3312" y="4320"/>
                </a:lnTo>
                <a:lnTo>
                  <a:pt x="4712" y="994"/>
                </a:lnTo>
                <a:lnTo>
                  <a:pt x="4518" y="5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035" name="Freeform 11"/>
          <p:cNvSpPr>
            <a:spLocks/>
          </p:cNvSpPr>
          <p:nvPr/>
        </p:nvSpPr>
        <p:spPr bwMode="gray">
          <a:xfrm>
            <a:off x="5486400" y="1657350"/>
            <a:ext cx="2990850" cy="5200650"/>
          </a:xfrm>
          <a:custGeom>
            <a:avLst/>
            <a:gdLst>
              <a:gd name="T0" fmla="*/ 384 w 1884"/>
              <a:gd name="T1" fmla="*/ 3276 h 3276"/>
              <a:gd name="T2" fmla="*/ 1884 w 1884"/>
              <a:gd name="T3" fmla="*/ 0 h 3276"/>
              <a:gd name="T4" fmla="*/ 0 w 1884"/>
              <a:gd name="T5" fmla="*/ 3276 h 3276"/>
              <a:gd name="T6" fmla="*/ 384 w 1884"/>
              <a:gd name="T7" fmla="*/ 3276 h 3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84" h="3276">
                <a:moveTo>
                  <a:pt x="384" y="3276"/>
                </a:moveTo>
                <a:lnTo>
                  <a:pt x="1884" y="0"/>
                </a:lnTo>
                <a:lnTo>
                  <a:pt x="0" y="3276"/>
                </a:lnTo>
                <a:lnTo>
                  <a:pt x="384" y="3276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036" name="Freeform 12"/>
          <p:cNvSpPr>
            <a:spLocks/>
          </p:cNvSpPr>
          <p:nvPr/>
        </p:nvSpPr>
        <p:spPr bwMode="gray">
          <a:xfrm>
            <a:off x="3429000" y="0"/>
            <a:ext cx="5172075" cy="6858000"/>
          </a:xfrm>
          <a:custGeom>
            <a:avLst/>
            <a:gdLst>
              <a:gd name="T0" fmla="*/ 0 w 3258"/>
              <a:gd name="T1" fmla="*/ 0 h 4320"/>
              <a:gd name="T2" fmla="*/ 3082 w 3258"/>
              <a:gd name="T3" fmla="*/ 475 h 4320"/>
              <a:gd name="T4" fmla="*/ 3210 w 3258"/>
              <a:gd name="T5" fmla="*/ 936 h 4320"/>
              <a:gd name="T6" fmla="*/ 1728 w 3258"/>
              <a:gd name="T7" fmla="*/ 4320 h 4320"/>
              <a:gd name="T8" fmla="*/ 1872 w 3258"/>
              <a:gd name="T9" fmla="*/ 4320 h 4320"/>
              <a:gd name="T10" fmla="*/ 3258 w 3258"/>
              <a:gd name="T11" fmla="*/ 912 h 4320"/>
              <a:gd name="T12" fmla="*/ 3120 w 3258"/>
              <a:gd name="T13" fmla="*/ 432 h 4320"/>
              <a:gd name="T14" fmla="*/ 1296 w 3258"/>
              <a:gd name="T15" fmla="*/ 0 h 4320"/>
              <a:gd name="T16" fmla="*/ 0 w 3258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8" h="4320">
                <a:moveTo>
                  <a:pt x="0" y="0"/>
                </a:moveTo>
                <a:lnTo>
                  <a:pt x="3082" y="475"/>
                </a:lnTo>
                <a:lnTo>
                  <a:pt x="3210" y="936"/>
                </a:lnTo>
                <a:lnTo>
                  <a:pt x="1728" y="4320"/>
                </a:lnTo>
                <a:lnTo>
                  <a:pt x="1872" y="4320"/>
                </a:lnTo>
                <a:lnTo>
                  <a:pt x="3258" y="912"/>
                </a:lnTo>
                <a:lnTo>
                  <a:pt x="3120" y="432"/>
                </a:lnTo>
                <a:lnTo>
                  <a:pt x="12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038" name="Freeform 14"/>
          <p:cNvSpPr>
            <a:spLocks/>
          </p:cNvSpPr>
          <p:nvPr/>
        </p:nvSpPr>
        <p:spPr bwMode="gray">
          <a:xfrm>
            <a:off x="8382000" y="0"/>
            <a:ext cx="762000" cy="1143000"/>
          </a:xfrm>
          <a:custGeom>
            <a:avLst/>
            <a:gdLst>
              <a:gd name="T0" fmla="*/ 48 w 480"/>
              <a:gd name="T1" fmla="*/ 0 h 720"/>
              <a:gd name="T2" fmla="*/ 0 w 480"/>
              <a:gd name="T3" fmla="*/ 96 h 720"/>
              <a:gd name="T4" fmla="*/ 354 w 480"/>
              <a:gd name="T5" fmla="*/ 690 h 720"/>
              <a:gd name="T6" fmla="*/ 480 w 480"/>
              <a:gd name="T7" fmla="*/ 720 h 720"/>
              <a:gd name="T8" fmla="*/ 480 w 480"/>
              <a:gd name="T9" fmla="*/ 576 h 720"/>
              <a:gd name="T10" fmla="*/ 48 w 480"/>
              <a:gd name="T11" fmla="*/ 96 h 720"/>
              <a:gd name="T12" fmla="*/ 89 w 480"/>
              <a:gd name="T13" fmla="*/ 0 h 720"/>
              <a:gd name="T14" fmla="*/ 48 w 480"/>
              <a:gd name="T15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0" h="720">
                <a:moveTo>
                  <a:pt x="48" y="0"/>
                </a:moveTo>
                <a:lnTo>
                  <a:pt x="0" y="96"/>
                </a:lnTo>
                <a:lnTo>
                  <a:pt x="354" y="690"/>
                </a:lnTo>
                <a:lnTo>
                  <a:pt x="480" y="720"/>
                </a:lnTo>
                <a:lnTo>
                  <a:pt x="480" y="576"/>
                </a:lnTo>
                <a:lnTo>
                  <a:pt x="48" y="96"/>
                </a:lnTo>
                <a:lnTo>
                  <a:pt x="89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1039" name="Freeform 15"/>
          <p:cNvSpPr>
            <a:spLocks/>
          </p:cNvSpPr>
          <p:nvPr/>
        </p:nvSpPr>
        <p:spPr bwMode="gray">
          <a:xfrm>
            <a:off x="8610600" y="228600"/>
            <a:ext cx="533400" cy="533400"/>
          </a:xfrm>
          <a:custGeom>
            <a:avLst/>
            <a:gdLst>
              <a:gd name="T0" fmla="*/ 336 w 336"/>
              <a:gd name="T1" fmla="*/ 336 h 336"/>
              <a:gd name="T2" fmla="*/ 0 w 336"/>
              <a:gd name="T3" fmla="*/ 0 h 336"/>
              <a:gd name="T4" fmla="*/ 336 w 336"/>
              <a:gd name="T5" fmla="*/ 240 h 336"/>
              <a:gd name="T6" fmla="*/ 336 w 336"/>
              <a:gd name="T7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336">
                <a:moveTo>
                  <a:pt x="336" y="336"/>
                </a:moveTo>
                <a:lnTo>
                  <a:pt x="0" y="0"/>
                </a:lnTo>
                <a:lnTo>
                  <a:pt x="336" y="240"/>
                </a:lnTo>
                <a:lnTo>
                  <a:pt x="336" y="33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grpSp>
        <p:nvGrpSpPr>
          <p:cNvPr id="1073" name="Group 49"/>
          <p:cNvGrpSpPr>
            <a:grpSpLocks/>
          </p:cNvGrpSpPr>
          <p:nvPr/>
        </p:nvGrpSpPr>
        <p:grpSpPr bwMode="auto">
          <a:xfrm>
            <a:off x="5562600" y="0"/>
            <a:ext cx="3267075" cy="6858000"/>
            <a:chOff x="3504" y="0"/>
            <a:chExt cx="2058" cy="4320"/>
          </a:xfrm>
        </p:grpSpPr>
        <p:sp>
          <p:nvSpPr>
            <p:cNvPr id="1037" name="Freeform 13"/>
            <p:cNvSpPr>
              <a:spLocks/>
            </p:cNvSpPr>
            <p:nvPr userDrawn="1"/>
          </p:nvSpPr>
          <p:spPr bwMode="gray">
            <a:xfrm>
              <a:off x="3504" y="0"/>
              <a:ext cx="2058" cy="4320"/>
            </a:xfrm>
            <a:custGeom>
              <a:avLst/>
              <a:gdLst>
                <a:gd name="T0" fmla="*/ 0 w 2058"/>
                <a:gd name="T1" fmla="*/ 0 h 4320"/>
                <a:gd name="T2" fmla="*/ 1056 w 2058"/>
                <a:gd name="T3" fmla="*/ 0 h 4320"/>
                <a:gd name="T4" fmla="*/ 1854 w 2058"/>
                <a:gd name="T5" fmla="*/ 402 h 4320"/>
                <a:gd name="T6" fmla="*/ 2058 w 2058"/>
                <a:gd name="T7" fmla="*/ 972 h 4320"/>
                <a:gd name="T8" fmla="*/ 1296 w 2058"/>
                <a:gd name="T9" fmla="*/ 4320 h 4320"/>
                <a:gd name="T10" fmla="*/ 720 w 2058"/>
                <a:gd name="T11" fmla="*/ 4320 h 4320"/>
                <a:gd name="T12" fmla="*/ 1920 w 2058"/>
                <a:gd name="T13" fmla="*/ 912 h 4320"/>
                <a:gd name="T14" fmla="*/ 1776 w 2058"/>
                <a:gd name="T15" fmla="*/ 432 h 4320"/>
                <a:gd name="T16" fmla="*/ 0 w 2058"/>
                <a:gd name="T1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8" h="4320">
                  <a:moveTo>
                    <a:pt x="0" y="0"/>
                  </a:moveTo>
                  <a:lnTo>
                    <a:pt x="1056" y="0"/>
                  </a:lnTo>
                  <a:lnTo>
                    <a:pt x="1854" y="402"/>
                  </a:lnTo>
                  <a:lnTo>
                    <a:pt x="2058" y="972"/>
                  </a:lnTo>
                  <a:lnTo>
                    <a:pt x="1296" y="4320"/>
                  </a:lnTo>
                  <a:lnTo>
                    <a:pt x="720" y="4320"/>
                  </a:lnTo>
                  <a:lnTo>
                    <a:pt x="1920" y="912"/>
                  </a:lnTo>
                  <a:lnTo>
                    <a:pt x="1776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gray">
            <a:xfrm>
              <a:off x="4217" y="1056"/>
              <a:ext cx="1152" cy="3264"/>
            </a:xfrm>
            <a:custGeom>
              <a:avLst/>
              <a:gdLst>
                <a:gd name="T0" fmla="*/ 0 w 1152"/>
                <a:gd name="T1" fmla="*/ 3264 h 3264"/>
                <a:gd name="T2" fmla="*/ 1152 w 1152"/>
                <a:gd name="T3" fmla="*/ 0 h 3264"/>
                <a:gd name="T4" fmla="*/ 96 w 1152"/>
                <a:gd name="T5" fmla="*/ 3264 h 3264"/>
                <a:gd name="T6" fmla="*/ 0 w 1152"/>
                <a:gd name="T7" fmla="*/ 3264 h 3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2" h="3264">
                  <a:moveTo>
                    <a:pt x="0" y="3264"/>
                  </a:moveTo>
                  <a:lnTo>
                    <a:pt x="1152" y="0"/>
                  </a:lnTo>
                  <a:lnTo>
                    <a:pt x="96" y="3264"/>
                  </a:lnTo>
                  <a:lnTo>
                    <a:pt x="0" y="3264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046" name="Group 22"/>
          <p:cNvGrpSpPr>
            <a:grpSpLocks/>
          </p:cNvGrpSpPr>
          <p:nvPr/>
        </p:nvGrpSpPr>
        <p:grpSpPr bwMode="auto">
          <a:xfrm>
            <a:off x="142875" y="765175"/>
            <a:ext cx="8858250" cy="5943600"/>
            <a:chOff x="90" y="480"/>
            <a:chExt cx="5580" cy="3744"/>
          </a:xfrm>
        </p:grpSpPr>
        <p:sp>
          <p:nvSpPr>
            <p:cNvPr id="1040" name="Rectangle 16"/>
            <p:cNvSpPr>
              <a:spLocks noChangeArrowheads="1"/>
            </p:cNvSpPr>
            <p:nvPr userDrawn="1"/>
          </p:nvSpPr>
          <p:spPr bwMode="gray">
            <a:xfrm>
              <a:off x="90" y="480"/>
              <a:ext cx="5580" cy="3744"/>
            </a:xfrm>
            <a:prstGeom prst="rect">
              <a:avLst/>
            </a:prstGeom>
            <a:solidFill>
              <a:srgbClr val="FFFFFF">
                <a:alpha val="69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041" name="Rectangle 17"/>
            <p:cNvSpPr>
              <a:spLocks noChangeArrowheads="1"/>
            </p:cNvSpPr>
            <p:nvPr userDrawn="1"/>
          </p:nvSpPr>
          <p:spPr bwMode="gray">
            <a:xfrm>
              <a:off x="90" y="480"/>
              <a:ext cx="5580" cy="3744"/>
            </a:xfrm>
            <a:prstGeom prst="rect">
              <a:avLst/>
            </a:prstGeom>
            <a:solidFill>
              <a:srgbClr val="FFFFFF">
                <a:alpha val="69000"/>
              </a:srgbClr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</p:grpSp>
      <p:sp>
        <p:nvSpPr>
          <p:cNvPr id="1042" name="Rectangle 18"/>
          <p:cNvSpPr>
            <a:spLocks noChangeArrowheads="1"/>
          </p:cNvSpPr>
          <p:nvPr/>
        </p:nvSpPr>
        <p:spPr bwMode="gray">
          <a:xfrm>
            <a:off x="381000" y="676275"/>
            <a:ext cx="6248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pic>
        <p:nvPicPr>
          <p:cNvPr id="1043" name="Picture 19" descr="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500063" y="577850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03288" y="198438"/>
            <a:ext cx="6302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8332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9BB4BE46-AB20-452A-A34D-5450008372F8}" type="datetimeFigureOut">
              <a:rPr lang="th-TH" smtClean="0"/>
              <a:pPr>
                <a:defRPr/>
              </a:pPr>
              <a:t>24/10/56</a:t>
            </a:fld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83325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8332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8CA5CE-E5A4-4F6B-854F-4FEF6E7FC26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7572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259632" y="2083574"/>
            <a:ext cx="7544798" cy="1446550"/>
          </a:xfrm>
          <a:solidFill>
            <a:srgbClr val="F8F8F8"/>
          </a:solidFill>
          <a:ln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นักเรียน นิสิต นักศึกษาในศตวรรษที่ 21</a:t>
            </a:r>
            <a:b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การพัฒนาการเรียนการสอนสู่ความเป็นนานาชาติ</a:t>
            </a:r>
            <a:endParaRPr lang="th-TH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4629150" y="3933825"/>
            <a:ext cx="4129088" cy="457200"/>
          </a:xfrm>
        </p:spPr>
        <p:txBody>
          <a:bodyPr>
            <a:normAutofit fontScale="92500" lnSpcReduction="20000"/>
          </a:bodyPr>
          <a:lstStyle/>
          <a:p>
            <a:pPr algn="l" eaLnBrk="1" hangingPunct="1">
              <a:defRPr/>
            </a:pPr>
            <a:r>
              <a:rPr lang="th-TH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กษมา  วรวรรณ ณ</a:t>
            </a:r>
            <a:r>
              <a:rPr lang="th-TH" sz="18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อยุธยา</a:t>
            </a:r>
            <a:endParaRPr lang="th-TH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88125" y="5300663"/>
            <a:ext cx="2170113" cy="79216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77835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0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THANN :</a:t>
            </a:r>
            <a:r>
              <a:rPr lang="th-TH" sz="30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Sasin</a:t>
            </a:r>
            <a:r>
              <a:rPr lang="th-TH" sz="30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Business Award </a:t>
            </a:r>
            <a:r>
              <a:rPr lang="th-TH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ครั้งที่ </a:t>
            </a:r>
            <a: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8 </a:t>
            </a:r>
            <a:r>
              <a:rPr lang="th-TH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สร้างสรรค์ และวาง </a:t>
            </a:r>
            <a:r>
              <a:rPr lang="en-US" sz="28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positioning</a:t>
            </a:r>
            <a: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ชัดเจน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850" y="1600200"/>
            <a:ext cx="8496300" cy="4997450"/>
          </a:xfrm>
        </p:spPr>
        <p:txBody>
          <a:bodyPr>
            <a:normAutofit lnSpcReduction="10000"/>
          </a:bodyPr>
          <a:lstStyle/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เน้นกลุ่มลูกค้า 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End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ในประเทศและเวทีโลก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พัฒนาผลิตภัณฑ์ใหม่ๆ ด้วยสมุนไพรที่ไม่มีใครใช้มาก่อน </a:t>
            </a:r>
            <a:b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(ใบชิโสะ รำข้าว) พร้อมนาโนเทคโนโลยี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นำเสนอแพ็คเกจ</a:t>
            </a:r>
            <a:r>
              <a:rPr lang="th-TH" b="1" dirty="0" err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จิ้ง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ด้วยความเป็นสากล 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เครือข่าย 24 ประเทศทั่วโลก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ขยายจากสปาสู่ร้านอาหารสุขภาพและผลิตภัณฑ์ตกแต่งบ้าน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endParaRPr lang="th-TH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ctr" eaLnBrk="1" hangingPunct="1">
              <a:buSzPct val="60000"/>
              <a:buFontTx/>
              <a:buNone/>
              <a:defRPr/>
            </a:pPr>
            <a:r>
              <a:rPr lang="th-TH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สัมภาษณ์คุณฐิติภัณฑ์ ศุภภัทรานนท์</a:t>
            </a:r>
          </a:p>
          <a:p>
            <a:pPr marL="0" indent="0" algn="ctr" eaLnBrk="1" hangingPunct="1">
              <a:buSzPct val="60000"/>
              <a:buFontTx/>
              <a:buNone/>
              <a:defRPr/>
            </a:pPr>
            <a:r>
              <a:rPr lang="th-TH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วารสาร </a:t>
            </a:r>
            <a:r>
              <a:rPr lang="en-US" sz="2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SCB BIZ Circle</a:t>
            </a:r>
            <a:r>
              <a:rPr lang="en-US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มิ.ย.-ก.ย. 2556</a:t>
            </a:r>
            <a:endParaRPr lang="th-TH" b="1" dirty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760"/>
            <a:ext cx="1935162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164013"/>
            <a:ext cx="12192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080" y="4104555"/>
            <a:ext cx="17922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7783512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โรงพยาบาลสัตว์ทองหล่อ</a:t>
            </a:r>
            <a:r>
              <a:rPr lang="en-US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3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3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Sasin</a:t>
            </a:r>
            <a:r>
              <a:rPr lang="th-TH" sz="3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Award</a:t>
            </a:r>
            <a:r>
              <a:rPr lang="en-US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ครั้งที่ </a:t>
            </a:r>
            <a:r>
              <a:rPr lang="en-US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8</a:t>
            </a:r>
            <a:r>
              <a:rPr lang="en-US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340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850" y="1600200"/>
            <a:ext cx="8229600" cy="4852988"/>
          </a:xfrm>
        </p:spPr>
        <p:txBody>
          <a:bodyPr/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จากคลินิกเล็กทีมงาน 12 คนพัฒนา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สู่โรงพยาบาลสัตว์ 24 ชั่วโมง </a:t>
            </a:r>
            <a:b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รองรับสัตว์ป่วยใน สัตว์ป่วยนอกได้วันละ 500 ตัว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 8สาขา เชื่อมต่อด้วยระบบคอมพิวเตอร์</a:t>
            </a:r>
            <a:b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รับบริการได้ทุกแห่ง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บริการได้มาตรฐานสากล มีสัตว์แพทย์ชำนาญเฉพาะโรค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สร้างแบรนด์ </a:t>
            </a:r>
            <a:r>
              <a:rPr lang="en-US" sz="28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Mr.Choice</a:t>
            </a:r>
            <a:r>
              <a:rPr lang="en-US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อาหารสัตว์ ตัดขน </a:t>
            </a:r>
            <a:b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แท็กซี่รับส่ง </a:t>
            </a:r>
            <a:r>
              <a:rPr lang="en-US" sz="28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Pet City</a:t>
            </a:r>
            <a:endParaRPr lang="th-TH" sz="2800" b="1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4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9705" y="1340718"/>
            <a:ext cx="1882775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นักดนตรี-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443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ความเป็นนานาชาติ</a:t>
            </a:r>
            <a:r>
              <a:rPr lang="en-US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:</a:t>
            </a:r>
            <a:r>
              <a:rPr lang="th-TH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ความชำนาญในวิชาชีพ</a:t>
            </a:r>
            <a:r>
              <a:rPr lang="th-TH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37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Disciplining Mind/Mastery</a:t>
            </a:r>
            <a:endParaRPr lang="th-TH" sz="37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8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7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รู้จริง ทำได้จริง มีจรรยาบรรณในวิชาชีพ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7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</a:t>
            </a:r>
            <a:r>
              <a:rPr lang="en-US" sz="37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Passion </a:t>
            </a:r>
            <a:r>
              <a:rPr lang="th-TH" sz="37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ขวนขวายมุ่งมั่นพัฒนาอย่างไม่หยุดยั้ง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7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สามารถนำความรู้มาประยุกต์ใช้ในบริบทที่ต่างไป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7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สามารถพัฒนาไปสู่ความเป็นผู้นำทางวิชาชีพ 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7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พัฒนานวัตกรรม สร้างองค์ความรู้ใหม่ จดสิทธิบัตร </a:t>
            </a:r>
            <a:br>
              <a:rPr lang="th-TH" sz="37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7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เป็นแบบอย่างให้ผู้อื่น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ชื่อเรื่อง 1"/>
          <p:cNvSpPr>
            <a:spLocks noGrp="1"/>
          </p:cNvSpPr>
          <p:nvPr>
            <p:ph type="title"/>
          </p:nvPr>
        </p:nvSpPr>
        <p:spPr>
          <a:xfrm>
            <a:off x="468313" y="104775"/>
            <a:ext cx="8059737" cy="708025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sz="40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Bloom’s Revised Taxonomy</a:t>
            </a:r>
            <a:endParaRPr lang="th-TH" sz="400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411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03288" y="790575"/>
            <a:ext cx="7197725" cy="6175375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ชื่อเรื่อง 1"/>
          <p:cNvSpPr>
            <a:spLocks noGrp="1"/>
          </p:cNvSpPr>
          <p:nvPr>
            <p:ph type="title"/>
          </p:nvPr>
        </p:nvSpPr>
        <p:spPr>
          <a:xfrm>
            <a:off x="107950" y="-100013"/>
            <a:ext cx="8928100" cy="1016001"/>
          </a:xfrm>
          <a:solidFill>
            <a:srgbClr val="FFFFFF"/>
          </a:solidFill>
        </p:spPr>
        <p:txBody>
          <a:bodyPr>
            <a:spAutoFit/>
          </a:bodyPr>
          <a:lstStyle/>
          <a:p>
            <a:pPr eaLnBrk="1" hangingPunct="1"/>
            <a:r>
              <a:rPr lang="th-TH" sz="36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ความเป็นนานาชาติ</a:t>
            </a:r>
            <a:r>
              <a:rPr lang="en-US" sz="36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:</a:t>
            </a:r>
            <a:r>
              <a:rPr lang="th-TH" sz="36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ความคิดสร้างสรรค์</a:t>
            </a:r>
            <a:r>
              <a:rPr lang="en-US" sz="36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en-US" sz="36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24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Creativity and Innovation</a:t>
            </a:r>
            <a:endParaRPr lang="th-TH" sz="240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07950" y="901700"/>
          <a:ext cx="8929689" cy="5881686"/>
        </p:xfrm>
        <a:graphic>
          <a:graphicData uri="http://schemas.openxmlformats.org/drawingml/2006/table">
            <a:tbl>
              <a:tblPr firstRow="1" bandRow="1"/>
              <a:tblGrid>
                <a:gridCol w="2976563"/>
                <a:gridCol w="2976563"/>
                <a:gridCol w="2976563"/>
              </a:tblGrid>
              <a:tr h="3962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Knowledge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Skills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Attitudes/Values/Ethics</a:t>
                      </a:r>
                      <a:endParaRPr lang="th-TH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640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indent="-225425">
                        <a:buSzPct val="80000"/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Think and work creatively with others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4163" indent="-238125">
                        <a:buSzPct val="80000"/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Think creatively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indent="-225425"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Think creatively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640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indent="-225425">
                        <a:buSzPct val="80000"/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Know ideas creation techniques.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4163" indent="-238125">
                        <a:buSzPct val="80000"/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Create new and worthwhile ideas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indent="-225425"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Be open to new ideas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</a:tr>
              <a:tr h="64009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indent="-225425">
                        <a:buSzPct val="80000"/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Know  past creativity, across national boundaries and cultures.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4163" indent="-238125">
                        <a:buSzPct val="80000"/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Be able to elaborate, refine, analyze and evaluate own ideas for improvement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indent="-225425"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Work creatively with others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640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1" dirty="0" smtClean="0"/>
                        <a:t>Be open and responsive to diverse perspective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</a:tr>
              <a:tr h="64009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indent="-225425">
                        <a:buSzPct val="80000"/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Know how to differentiate between terminal failures and problems to be overcome.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4163" indent="-238125">
                        <a:buSzPct val="80000"/>
                        <a:buFont typeface="Wingdings" pitchFamily="2" charset="2"/>
                        <a:buChar char="§"/>
                      </a:pPr>
                      <a:r>
                        <a:rPr lang="en-US" sz="1800" b="1" dirty="0" smtClean="0"/>
                        <a:t>Work creatively with others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1" dirty="0" smtClean="0"/>
                        <a:t>View failures as opportunities to learn and understand that innovation is a long term process of small successes and frequent mistakes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735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4163" marR="0" indent="-2381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1" dirty="0" smtClean="0"/>
                        <a:t>Develop, implement and communicate ideas to others effectively.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257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en-US" b="1" dirty="0" smtClean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6005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1" dirty="0" smtClean="0"/>
                        <a:t>Understand  barriers to creativity and innovations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3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4163" marR="0" indent="-2381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1" dirty="0" smtClean="0"/>
                        <a:t>Develop ideas into forms that have impact and be adopted</a:t>
                      </a:r>
                      <a:endParaRPr lang="en-US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4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2575" marR="0" indent="-2254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1" dirty="0" smtClean="0"/>
                        <a:t>Show persistence in presenting and promoting new ideas</a:t>
                      </a:r>
                    </a:p>
                  </a:txBody>
                  <a:tcPr marL="91447" marR="91447"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SCG : INNO PEOPLE</a:t>
            </a:r>
            <a:endParaRPr lang="th-TH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5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tabLst>
                <a:tab pos="3208338" algn="l"/>
              </a:tabLst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กล้าเปิดใจรับฟัง</a:t>
            </a:r>
            <a:r>
              <a:rPr lang="en-US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Open Minded</a:t>
            </a:r>
            <a:endParaRPr lang="th-TH" sz="3000" b="1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tabLst>
                <a:tab pos="3208338" algn="l"/>
              </a:tabLst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กล้าคิดนอกกรอบ</a:t>
            </a:r>
            <a:r>
              <a:rPr lang="en-US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Thinking out of the BOX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tabLst>
                <a:tab pos="3208338" algn="l"/>
              </a:tabLst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กล้าพูดกล้าทำ</a:t>
            </a:r>
            <a:r>
              <a:rPr lang="en-US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Assertive</a:t>
            </a:r>
            <a:endParaRPr lang="th-TH" sz="3000" b="1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tabLst>
                <a:tab pos="3208338" algn="l"/>
              </a:tabLst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กล้าเสี่ยงกล้าท้าทาย </a:t>
            </a:r>
            <a:r>
              <a:rPr lang="en-US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Risk Taking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tabLst>
                <a:tab pos="3208338" algn="l"/>
              </a:tabLst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กล้าเรียนใฝ่รู้</a:t>
            </a:r>
            <a:r>
              <a:rPr lang="en-US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	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Eager to learn</a:t>
            </a:r>
            <a:endParaRPr lang="th-TH" sz="3000" b="1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7340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ความเป็นนานาชาติ</a:t>
            </a:r>
            <a: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: </a:t>
            </a:r>
            <a:r>
              <a:rPr lang="th-TH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สามารถคิดและทำงานกับผู้อื่น</a:t>
            </a:r>
            <a:br>
              <a:rPr lang="th-TH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30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Collaborating Problem Solving</a:t>
            </a:r>
            <a:endParaRPr lang="th-TH" sz="300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48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852988"/>
          </a:xfrm>
        </p:spPr>
        <p:txBody>
          <a:bodyPr/>
          <a:lstStyle/>
          <a:p>
            <a:pPr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มีปฏิสัมพันธ์ และทำงานเป็นกลุ่มได้ดี 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เห็นคุณค่า ใจกว้าง พร้อมรับฟังแง่มุมที่แตกต่าง/ขัดแย้ง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มีทักษะทางสังคม การแก้ปัญหาและการวางแผนที่จะสร้างความยอมรับในเป้าหมายของกลุ่มร่วมกันและวางแผนไปสู่เป้าหมาย โดยนำความแตกต่างของสมาชิกมาหลอมรวมเพื่อสร้างนวัตกรรมและเพิ่มคุณค่า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มีความอดทนต่อปัญหาและอุปสรรค ความมั่นคงทางจิตใจ สามารถเป็นแบบอย่างและสร้างแรงจูงใจให้สมาชิกในกลุ่มมุ่งมั่นไปสู่เป้าหมาย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รับผิดชอบและคำนึงถึงประโยชน์ของสมาชิก ของสังคมมากกว่าตนเอง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6837362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h-TH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ความเป็นนานาชาติ</a:t>
            </a:r>
            <a:r>
              <a:rPr lang="en-US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:</a:t>
            </a:r>
            <a:r>
              <a:rPr lang="th-TH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ความสามารถในการสื่อสาร</a:t>
            </a:r>
            <a:br>
              <a:rPr lang="th-TH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37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endParaRPr lang="th-TH" sz="37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07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850" y="1600200"/>
            <a:ext cx="8496300" cy="4525963"/>
          </a:xfrm>
        </p:spPr>
        <p:txBody>
          <a:bodyPr/>
          <a:lstStyle/>
          <a:p>
            <a:pPr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ใช้ภาษาแม่และภาษาต่างประเทศได้ดีทั้งภาษาพูด ภาษาเขียน ภาษากายด้วยความเข้าใจสถานการณ์และบริบททางวัฒนธรรมต่างๆ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สามารถรับฟังและเข้าใจสาระที่สื่อสารทั้งทางตรงและทางอ้อมด้วยใจ</a:t>
            </a:r>
            <a:b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ที่เปิดกว้างและไม่มีอคติ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สามารถนำเสนอความคิดเห็นอย่างได้ผลในกลุ่มผู้ฟังที่หลากหลาย (ถูกต้องไพเราะ โดนใจ ได้ใจ) 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สามารถเข้าใจ ผลิต เลือกใช้ และนำเสนอสื่อและอุปกรณ์ประกอบ</a:t>
            </a:r>
            <a:b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การสื่อสารหลายรูปแบบ (แผนที่ ภาพ ข้อมูล แผนภูมิ ฯลฯ)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th-TH" sz="6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ความเป็นไทยในยุคโลกาภิวัตน์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79388" y="1341438"/>
            <a:ext cx="8785225" cy="5327650"/>
          </a:xfrm>
        </p:spPr>
        <p:txBody>
          <a:bodyPr>
            <a:normAutofit/>
          </a:bodyPr>
          <a:lstStyle/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48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เข้าถึง และเข้าใจในสาระสำคัญและคุณค่าแท้ของปัญญาไทยที่สั่งสมสืบทอดมา 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48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ปรับเปลี่ยนวิธีคิดและกระบวนทัศน์ วิถีความเป็นอยู่ให้เหมาะสมกับยุคสมัยและบนพื้นฐานของความหลากหลายในวัฒนธรรมไทย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48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พร้อมสละประโยชน์ส่วนตนเพื่อประโยชน์ของชาติ</a:t>
            </a:r>
          </a:p>
          <a:p>
            <a:pPr marL="0" indent="0" eaLnBrk="1" hangingPunct="1">
              <a:buSzPct val="60000"/>
              <a:buFontTx/>
              <a:buNone/>
              <a:defRPr/>
            </a:pPr>
            <a:endParaRPr lang="th-TH" sz="23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eaLnBrk="1" hangingPunct="1">
              <a:buSzPct val="60000"/>
              <a:buFontTx/>
              <a:buNone/>
              <a:defRPr/>
            </a:pPr>
            <a:endParaRPr lang="th-TH" sz="23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15888"/>
            <a:ext cx="6302375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Exclusive to Inclusive Education</a:t>
            </a:r>
            <a:endParaRPr lang="th-TH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200" y="1196975"/>
            <a:ext cx="7213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5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ความเป็นไทยในยุคโลกาภิวัตน์</a:t>
            </a:r>
          </a:p>
        </p:txBody>
      </p:sp>
      <p:sp>
        <p:nvSpPr>
          <p:cNvPr id="2457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พระธรรมปิฎก </a:t>
            </a:r>
            <a:r>
              <a:rPr lang="en-US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2536 </a:t>
            </a: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 ค</a:t>
            </a:r>
            <a:r>
              <a:rPr lang="en-US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ศ. </a:t>
            </a:r>
            <a:r>
              <a:rPr lang="en-US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1993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โลกก้าวไกล แต่มนุษย์ไม่พบสันติสุข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ทิฐิ 3 ประการ </a:t>
            </a:r>
            <a:r>
              <a:rPr lang="en-US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endParaRPr lang="th-TH" sz="40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ความพยายามจัดการธรรมชาติตามความปรารถนา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การกีดกัน แข่งขัน ระหว่างเพื่อนมนุษย์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การแสวงหาความสุขที่เกิดจากการเสพบำรุงบำเรอ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เนื้อหา 2"/>
          <p:cNvSpPr txBox="1">
            <a:spLocks/>
          </p:cNvSpPr>
          <p:nvPr/>
        </p:nvSpPr>
        <p:spPr bwMode="gray">
          <a:xfrm>
            <a:off x="179388" y="13414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48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อารยธรรมใหม่สำหรับศตวรรษที่ 21 เพื่อสันติสุขที่แท้จริงและยั่งยืน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48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เปลี่ยนวิถีการพัฒนาสู่การอยู่ร่วมกับธรรมชาติอย่างเกื้อกูล อยู่ร่วมกับเพื่อนมนุษย์อย่างเมตตา และอยู่กับสัจธรรมด้วยปัญญา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48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วิทยาศาสตร์และเทคโนโลยีที่ไม่เอาเปรียบธรรมชาติ แต่เพื่อให้มีชีวิตที่เป็นอิสรภาพจากความติดขัดบีบคั้นและภัยธรรมชาติ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48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สังคมศาสตร์บนฐานความคิดที่ไม่แบ่งแยกมนุษย์ ไม่มุ่งครอบครอง แต่เพื่อร่วมมือและประสานกัน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48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มนุษย์ศาสตร์เพื่อความเพียรพยายามที่จะเข้าถึงคุณค่าสูงสุดของความเป็นมนุษย์</a:t>
            </a:r>
          </a:p>
          <a:p>
            <a:pPr marL="0" indent="0" eaLnBrk="1" hangingPunct="1">
              <a:buSzPct val="60000"/>
              <a:buFontTx/>
              <a:buNone/>
              <a:defRPr/>
            </a:pPr>
            <a:endParaRPr lang="th-TH" sz="23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eaLnBrk="1" hangingPunct="1">
              <a:buSzPct val="60000"/>
              <a:buFontTx/>
              <a:buNone/>
              <a:defRPr/>
            </a:pPr>
            <a:endParaRPr lang="th-TH" sz="23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 bwMode="gray">
          <a:xfrm>
            <a:off x="971600" y="188640"/>
            <a:ext cx="63023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h-TH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พุทธวิธีในการแก้ปัญหาเพื่อศตวรรษที่ 21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5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ความเป็นไทยในยุคโลกาภิวัตน์</a:t>
            </a:r>
          </a:p>
        </p:txBody>
      </p:sp>
      <p:sp>
        <p:nvSpPr>
          <p:cNvPr id="2560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5772150"/>
            <a:ext cx="8229600" cy="681038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th-TH" sz="4000" b="1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หลักการทรงงานและปรัชญาเศรษฐกิจพอเพียง</a:t>
            </a:r>
          </a:p>
        </p:txBody>
      </p:sp>
      <p:pic>
        <p:nvPicPr>
          <p:cNvPr id="6" name="Picture 5" descr="ในหลวง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3887" y="1391400"/>
            <a:ext cx="2972000" cy="41978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b="1" dirty="0" smtClean="0">
                <a:solidFill>
                  <a:srgbClr val="002060"/>
                </a:solidFill>
              </a:rPr>
              <a:t>โจทย์ที่ท้าทาย</a:t>
            </a:r>
            <a:endParaRPr lang="th-TH" sz="6000" b="1" dirty="0">
              <a:solidFill>
                <a:srgbClr val="002060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5138" indent="-465138">
              <a:buSzPct val="60000"/>
              <a:buFont typeface="Wingdings" panose="05000000000000000000" pitchFamily="2" charset="2"/>
              <a:buChar char="Ð"/>
            </a:pPr>
            <a:r>
              <a:rPr lang="en-US" sz="4800" dirty="0" smtClean="0">
                <a:solidFill>
                  <a:srgbClr val="002060"/>
                </a:solidFill>
              </a:rPr>
              <a:t>How can the 20</a:t>
            </a:r>
            <a:r>
              <a:rPr lang="en-US" sz="4800" baseline="30000" dirty="0" smtClean="0">
                <a:solidFill>
                  <a:srgbClr val="002060"/>
                </a:solidFill>
              </a:rPr>
              <a:t>th</a:t>
            </a:r>
            <a:r>
              <a:rPr lang="en-US" sz="4800" dirty="0" smtClean="0">
                <a:solidFill>
                  <a:srgbClr val="002060"/>
                </a:solidFill>
              </a:rPr>
              <a:t> Century Lecturers teach 21</a:t>
            </a:r>
            <a:r>
              <a:rPr lang="en-US" sz="4800" baseline="30000" dirty="0" smtClean="0">
                <a:solidFill>
                  <a:srgbClr val="002060"/>
                </a:solidFill>
              </a:rPr>
              <a:t>st</a:t>
            </a:r>
            <a:r>
              <a:rPr lang="en-US" sz="4800" dirty="0" smtClean="0">
                <a:solidFill>
                  <a:srgbClr val="002060"/>
                </a:solidFill>
              </a:rPr>
              <a:t> Century Students?</a:t>
            </a:r>
            <a:endParaRPr lang="th-TH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5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อะไรคือพฤติกรรมของเรา</a:t>
            </a:r>
          </a:p>
        </p:txBody>
      </p:sp>
      <p:sp>
        <p:nvSpPr>
          <p:cNvPr id="8195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12875"/>
            <a:ext cx="8362950" cy="5311775"/>
          </a:xfrm>
        </p:spPr>
        <p:txBody>
          <a:bodyPr>
            <a:spAutoFit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"/>
            </a:pP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อ่านข่าวจาก 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websites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"/>
            </a:pP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เริ่มการค้นหาทุกเรื่องผ่าน 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Search engine</a:t>
            </a:r>
            <a:endParaRPr lang="th-TH" sz="3000" b="1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"/>
            </a:pP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ทำทุกอย่างผ่าน 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internet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"/>
            </a:pP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 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internet</a:t>
            </a:r>
            <a:r>
              <a:rPr lang="en-US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แต่สะดวกกว่าที่จะพิมพ์มาอ่าน พิมพ์มาตรวจแก้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"/>
            </a:pP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สร้างสื่อ 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 line</a:t>
            </a:r>
            <a:r>
              <a:rPr lang="en-US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 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Blog</a:t>
            </a:r>
            <a:r>
              <a:rPr lang="en-US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ของตัวเอง</a:t>
            </a:r>
            <a:endParaRPr lang="en-US" b="1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"/>
            </a:pP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สื่อสารผ่าน</a:t>
            </a:r>
            <a:r>
              <a:rPr lang="en-US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social media message facebook line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"/>
            </a:pP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ใช้อีเมล์ แต่มักโทรถามว่าอีเมล์ได้รับไหม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"/>
            </a:pP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ทำได้หลายๆ อย่างพร้อมกัน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"/>
            </a:pPr>
            <a:r>
              <a:rPr lang="th-TH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รำคาญพวกใช้มือถือเวลาเรียน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791686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40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Net generation</a:t>
            </a:r>
            <a: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นักศึกษาผู้เติบโตพร้อมสื่อและไม่เคยสัมผัสโลกไร้</a:t>
            </a:r>
            <a:r>
              <a:rPr lang="en-US" sz="40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8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ICT</a:t>
            </a:r>
            <a:br>
              <a:rPr lang="en-US" sz="38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th-TH" sz="380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>
            <a:normAutofit lnSpcReduction="10000"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มีคอมพิวเตอร์ และมือถือ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เริ่มทุกอย่างจาก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machine</a:t>
            </a:r>
            <a:endParaRPr lang="th-TH" sz="3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ใช้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internet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ค้นหา วิจัย ทำการบ้าน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อ่านข่าวจาก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websites</a:t>
            </a:r>
            <a:endParaRPr lang="th-TH" sz="3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สร้างสื่อเอง มี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blog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สื่อสารผ่าน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facebook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account line Instant messaging</a:t>
            </a:r>
            <a:endParaRPr lang="th-TH" sz="3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ทำอย่างอื่นพร้อมกับส่ง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message multitasking</a:t>
            </a:r>
            <a:endParaRPr lang="th-TH" sz="3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45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คุณลักษณะของคนรุ่นใหม่</a:t>
            </a:r>
          </a:p>
        </p:txBody>
      </p:sp>
      <p:sp>
        <p:nvSpPr>
          <p:cNvPr id="26627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850" y="1600200"/>
            <a:ext cx="8569325" cy="4525963"/>
          </a:xfrm>
        </p:spPr>
        <p:txBody>
          <a:bodyPr/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เชี่ยวชาญใน </a:t>
            </a:r>
            <a:r>
              <a:rPr lang="en-US" sz="28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ICT</a:t>
            </a:r>
            <a:r>
              <a:rPr lang="en-US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แต่ไม่ถนัดการคิดวิเคราะห์ ประยุกต์ใช้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เบื่อการเรียนแบบนั่งรับฟัง แต่เรียนรู้ได้ดีจาก </a:t>
            </a:r>
            <a:r>
              <a:rPr lang="en-US" sz="28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edutainment </a:t>
            </a: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หรือการลงมือปฏิบัติจริงหรือสถานการณ์จำลอง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ไม่สนใจการนำเสนอเป็นทางการ แต่กระตือรือร้นที่จะแลกเปลี่ยนเรียนรู้ผ่าน </a:t>
            </a:r>
            <a:r>
              <a:rPr lang="en-US" sz="28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social network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ไม่ชอบทำงานตามลำพัง แต่มีความสุขที่ได้ทำงานเป็นทีม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45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คุณลักษณะของคนรุ่นใหม่</a:t>
            </a:r>
          </a:p>
        </p:txBody>
      </p:sp>
      <p:sp>
        <p:nvSpPr>
          <p:cNvPr id="27651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850" y="1600200"/>
            <a:ext cx="8496300" cy="4525963"/>
          </a:xfrm>
        </p:spPr>
        <p:txBody>
          <a:bodyPr/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ไม่ชอบระบบที่เยิ่นเย้อ มีกฎระเบียบรุงรัง มีขั้นตอน แต่พร้อมรับประเมินที่ชัดเจน ตรงประเด็น รวดเร็ว เป็นธรรม 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ดูคล้ายมีสมาธิสั้น แต่สามารถทำอะไรหลายๆ อย่างพร้อมกันได้ดี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มีจิตอาสาที่จะร่วมแก้ปัญหาสังคม แต่มักมีปัญหาในการบริหารชีวิตตนเอง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ต้องการความสำเร็จที่มีความสมดุลระหว่างชีวิตและการทำงาน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-26988"/>
            <a:ext cx="6692900" cy="1143001"/>
          </a:xfrm>
        </p:spPr>
        <p:txBody>
          <a:bodyPr/>
          <a:lstStyle/>
          <a:p>
            <a:pPr eaLnBrk="1" hangingPunct="1"/>
            <a: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เราจะปรับการเรียนเปลี่ยนการสอนอย่างไร</a:t>
            </a:r>
          </a:p>
        </p:txBody>
      </p:sp>
      <p:sp>
        <p:nvSpPr>
          <p:cNvPr id="28675" name="ตัวยึดเนื้อหา 2"/>
          <p:cNvSpPr>
            <a:spLocks noGrp="1"/>
          </p:cNvSpPr>
          <p:nvPr>
            <p:ph idx="1"/>
          </p:nvPr>
        </p:nvSpPr>
        <p:spPr>
          <a:xfrm>
            <a:off x="261938" y="1484313"/>
            <a:ext cx="8631237" cy="4782848"/>
          </a:xfrm>
        </p:spPr>
        <p:txBody>
          <a:bodyPr>
            <a:spAutoFit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เชื่อมั่นในศักยภาพของนักศึกษาว่าสามารถเรียนรู้ได้ทุกคน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คำนึงถึงความแตกต่างระหว่างนักศึกษา และพัฒนา “ระบบนั่งร้าน” เพื่อช่วยพัฒนาต่อยอดให้นักศึกษาไปสู่เป้าหมาย</a:t>
            </a:r>
          </a:p>
          <a:p>
            <a:pPr marL="465138" indent="-465138">
              <a:buSzPct val="60000"/>
              <a:buFont typeface="Wingdings" panose="05000000000000000000" pitchFamily="2" charset="2"/>
              <a:buChar char="Ð"/>
            </a:pPr>
            <a:r>
              <a:rPr lang="th-TH" sz="40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ฟื้นฟูระบบอาจารย์ที่ปรึกษาเพื่อเป็นระบบดูแล ช่วยเหลือนักศึกษาในบรรยากาศที่เป็นกันเอง เข้าถึงได้ง่าย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endParaRPr lang="th-TH" sz="37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endParaRPr lang="th-TH" sz="37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-27384"/>
            <a:ext cx="6302375" cy="1143000"/>
          </a:xfrm>
        </p:spPr>
        <p:txBody>
          <a:bodyPr/>
          <a:lstStyle/>
          <a:p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เราจะปรับการเรียนเปลี่ยนการสอนอย่างไร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spAutoFit/>
          </a:bodyPr>
          <a:lstStyle/>
          <a:p>
            <a:pPr marL="465138" indent="-465138">
              <a:buSzPct val="60000"/>
              <a:buFont typeface="Wingdings" panose="05000000000000000000" pitchFamily="2" charset="2"/>
              <a:buChar char="Ð"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ผสมผสานระหว่าง 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Standardized  Learning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</a:t>
            </a:r>
            <a:endParaRPr lang="en-US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65138" indent="-465138">
              <a:buSzPct val="60000"/>
              <a:buFont typeface="Wingdings" panose="05000000000000000000" pitchFamily="2" charset="2"/>
              <a:buChar char="Ð"/>
            </a:pP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Individualized Learning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มุ่งสนองความต้องการในการพัฒนาของผู้เรียนที่มีความต้องการพิเศษแต่ละคนโดยมีผู้สอนเป็นหลัก</a:t>
            </a:r>
            <a:endParaRPr lang="en-US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65138" indent="-465138">
              <a:buSzPct val="60000"/>
              <a:buFont typeface="Wingdings" panose="05000000000000000000" pitchFamily="2" charset="2"/>
              <a:buChar char="Ð"/>
            </a:pP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Differential Learning 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มุ่งปรับการเรียนให้เหมาะสม</a:t>
            </a:r>
            <a:b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กับกลุ่มผู้เรียนที่มีพื้นฐานต่างกัน โดยมีวัตถุประสงค์ร่วมกันและ</a:t>
            </a:r>
            <a:b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มีผู้สอนเป็นหลัก</a:t>
            </a:r>
            <a:endParaRPr lang="en-US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65138" indent="-465138">
              <a:buSzPct val="60000"/>
              <a:buFont typeface="Wingdings" panose="05000000000000000000" pitchFamily="2" charset="2"/>
              <a:buChar char="Ð"/>
            </a:pP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Personalized  Learning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มุ่งสร้างผู้เรียนที่จัดการการเรียนรู้ด้วยตนเอง กำหนดวัตถุประสงค์ เลือกสื่อและวิธีการ และสร้างเครือข่ายที่จะเกื้อหนุนการเรียนรู้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th-TH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15888"/>
            <a:ext cx="6302375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Quality for Some </a:t>
            </a:r>
            <a:br>
              <a:rPr lang="en-US" sz="3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Quality for all</a:t>
            </a:r>
            <a:endParaRPr lang="th-TH" sz="3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04254" y="1214636"/>
            <a:ext cx="7196138" cy="539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-27384"/>
            <a:ext cx="6477024" cy="1143000"/>
          </a:xfrm>
        </p:spPr>
        <p:txBody>
          <a:bodyPr/>
          <a:lstStyle/>
          <a:p>
            <a:r>
              <a:rPr lang="th-TH" sz="44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เราจะปรับการเรียนเปลี่ยนการสอนอย่างไร</a:t>
            </a:r>
            <a:endParaRPr lang="th-TH" dirty="0" smtClean="0"/>
          </a:p>
        </p:txBody>
      </p:sp>
      <p:sp>
        <p:nvSpPr>
          <p:cNvPr id="3277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5138" indent="-465138" eaLnBrk="1" hangingPunct="1">
              <a:buSzPct val="60000"/>
              <a:buFont typeface="Wingdings" pitchFamily="2" charset="2"/>
              <a:buChar char="Ð"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เข้าใจและใช้ประโยชน์จากคุณลักษณะพิเศษของนักศึกษายุคใหม่</a:t>
            </a:r>
          </a:p>
          <a:p>
            <a:pPr marL="465138" indent="-465138" eaLnBrk="1" hangingPunct="1">
              <a:buSzPct val="60000"/>
              <a:buFont typeface="Wingdings" pitchFamily="2" charset="2"/>
              <a:buChar char="Ð"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พยายามลดการบรรยาย เพิ่มการมีส่วนร่วมในการเรียนรู้ของนักศึกษา  แต่ไม่ลดหย่อนความเข้มข้นของสาระ</a:t>
            </a:r>
          </a:p>
          <a:p>
            <a:pPr marL="465138" indent="-465138" eaLnBrk="1" hangingPunct="1">
              <a:buSzPct val="60000"/>
              <a:buFont typeface="Wingdings" pitchFamily="2" charset="2"/>
              <a:buChar char="Ð"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เข้าใจในลักษณะ “ไม่อยู่นิ่ง” ของนักศึกษา แต่แก้ปัญหา</a:t>
            </a:r>
            <a:br>
              <a:rPr lang="th-TH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ด้วยการปรับการเรียนการสอน</a:t>
            </a:r>
          </a:p>
          <a:p>
            <a:pPr marL="465138" indent="-465138" eaLnBrk="1" hangingPunct="1">
              <a:buSzPct val="60000"/>
              <a:buFont typeface="Wingdings" pitchFamily="2" charset="2"/>
              <a:buChar char="Ð"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ใช้เทคโนโลยีที่นักศึกษาถนัดและชื่นชอบ แต่เน้นการปรับปรุงกระบวนการการแสวงหาข้อมูล วิเคราะห์ ประยุกต์  พัฒนาต่อยอด</a:t>
            </a:r>
          </a:p>
          <a:p>
            <a:pPr marL="465138" indent="-465138" eaLnBrk="1" hangingPunct="1">
              <a:buSzPct val="60000"/>
              <a:buFont typeface="Wingdings" pitchFamily="2" charset="2"/>
              <a:buChar char="Ð"/>
              <a:defRPr/>
            </a:pPr>
            <a:endParaRPr lang="th-TH" b="1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endParaRPr lang="th-TH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ชื่อเรื่อง 1"/>
          <p:cNvSpPr>
            <a:spLocks noGrp="1"/>
          </p:cNvSpPr>
          <p:nvPr>
            <p:ph type="title"/>
          </p:nvPr>
        </p:nvSpPr>
        <p:spPr>
          <a:xfrm>
            <a:off x="928688" y="0"/>
            <a:ext cx="6692900" cy="1143000"/>
          </a:xfrm>
        </p:spPr>
        <p:txBody>
          <a:bodyPr/>
          <a:lstStyle/>
          <a:p>
            <a:pPr eaLnBrk="1" hangingPunct="1"/>
            <a:r>
              <a:rPr lang="th-TH" sz="45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เราจะปรับการเรียนเปลี่ยนการสอนอย่างไร</a:t>
            </a:r>
          </a:p>
        </p:txBody>
      </p:sp>
      <p:sp>
        <p:nvSpPr>
          <p:cNvPr id="33795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3540125"/>
          </a:xfrm>
        </p:spPr>
        <p:txBody>
          <a:bodyPr>
            <a:spAutoFit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5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รับฟัง ส่งเสริมให้มีส่วนร่วมและได้ลงมือทำงานเพื่อแก้ปัญหาที่มีความหมายด้วยตนเองหรือเป็นทีมจนสำเร็จ </a:t>
            </a:r>
          </a:p>
          <a:p>
            <a:pPr marL="465138" indent="-465138" eaLnBrk="1" hangingPunct="1">
              <a:buSzPct val="60000"/>
              <a:buFontTx/>
              <a:buNone/>
            </a:pPr>
            <a:r>
              <a:rPr lang="th-TH" sz="35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(ที่จอดรถ</a:t>
            </a:r>
            <a:r>
              <a:rPr lang="en-US" sz="35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vs</a:t>
            </a:r>
            <a:r>
              <a:rPr lang="en-US" sz="35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5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สนามกีฬา ร้านกาแฟ</a:t>
            </a:r>
            <a:r>
              <a:rPr lang="en-US" sz="35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vs</a:t>
            </a:r>
            <a:r>
              <a:rPr lang="th-TH" sz="35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ที่ทำกิจกรรม)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5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เสริมความเข้มแข็งของกระบวนการกลุ่มโดยเฉพาะการทำงานในรูปแบบสหวิทยาการ  ข้ามวัฒนธรรม  ในทีมงานที่มีองค์ประกอบที่หลากหลาย </a:t>
            </a:r>
            <a:r>
              <a:rPr lang="en-US" sz="28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Collaborative Problem Solving</a:t>
            </a:r>
            <a:endParaRPr lang="th-TH" sz="2800" b="1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-26988"/>
            <a:ext cx="6692900" cy="1143001"/>
          </a:xfrm>
        </p:spPr>
        <p:txBody>
          <a:bodyPr/>
          <a:lstStyle/>
          <a:p>
            <a:pPr eaLnBrk="1" hangingPunct="1"/>
            <a:r>
              <a:rPr lang="th-TH" sz="450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เราจะปรับการเรียนเปลี่ยนการสอนอย่างไร</a:t>
            </a:r>
          </a:p>
        </p:txBody>
      </p:sp>
      <p:sp>
        <p:nvSpPr>
          <p:cNvPr id="34818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525963"/>
          </a:xfrm>
        </p:spPr>
        <p:txBody>
          <a:bodyPr>
            <a:normAutofit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ส่งเสริมให้นักศึกษาเสนอและสื่อสารผลงานด้วยวิธีการที่หลากหลาย เช่น ภาพยนตร์สั้น 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blogs </a:t>
            </a:r>
            <a:r>
              <a:rPr lang="en-US" sz="28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youtube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videos</a:t>
            </a:r>
            <a:r>
              <a:rPr lang="en-US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แต่มีความชัดเจนในเกณฑ์การประเมิน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มีข้อมูลป้อนกลับที่ทันท่วงที สร้างสรรค์ เป็นธรรม เน้นการให้กำลังใจเชิงบวกมากกว่าเน้นการแข่งขัน  แต่ค่อยๆ ฝึกจิตใจ</a:t>
            </a:r>
            <a:b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ให้มีความอดทน อดกลั้น มีสติ มีสมาธิ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From Questions to Concepts</a:t>
            </a:r>
            <a:b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Interactive Teaching in Physics</a:t>
            </a:r>
            <a:endParaRPr lang="th-TH" sz="3000" b="1" dirty="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From Questions to Concepts- Interactive Teaching in Physic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1341438"/>
            <a:ext cx="8210500" cy="525591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Framework for 21</a:t>
            </a:r>
            <a:r>
              <a:rPr lang="en-US" sz="3000" b="1" baseline="30000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Century</a:t>
            </a:r>
            <a:b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Partnership for Learning</a:t>
            </a:r>
            <a:endParaRPr lang="th-TH" sz="3000" b="1" dirty="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867" name="Content Placeholder 4" descr="21st Centur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68" y="1600200"/>
            <a:ext cx="7898864" cy="452596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71977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บทบาทของมหาวิทยาลัยในการผลักดัน</a:t>
            </a:r>
            <a:b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การเรียนการสอนเพื่อความเป็นนานาชาติ</a:t>
            </a:r>
          </a:p>
        </p:txBody>
      </p:sp>
      <p:sp>
        <p:nvSpPr>
          <p:cNvPr id="37891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850" y="1776413"/>
            <a:ext cx="8496300" cy="4697412"/>
          </a:xfrm>
        </p:spPr>
        <p:txBody>
          <a:bodyPr>
            <a:spAutoFit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กำหนดคุณค่าหลักของมหาวิทยาลัย เพื่อวางนโยบายที่ชัดเจน </a:t>
            </a:r>
            <a:b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พร้อมเป้าหมาย ตัวบ่งชี้ที่ชัดเจนและท้าทาย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จัดทำกลยุทธในการขับเคลื่อนการเปลี่ยนแปลงในทุกมิติตลอดแนว</a:t>
            </a:r>
            <a:b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ทั้งระยะสั้นและระยะยาว ไม่ใช่กำหนดเพียงโครงการเฉพาะกิจ 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เลือกจุดเน้น และผลักดันขับเคลื่อนอย่างจริงจังทั้งมหาวิทยาลัย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จัดสรรงบประมาณมุ่งเป้าสำหรับโครงการตามกลยุทธ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มีกลไกกลั่นกรอง ติดตาม วิจัยและประเมินโครงการเพื่อเป็นข้อมูล</a:t>
            </a:r>
            <a:b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ในการ </a:t>
            </a:r>
            <a:r>
              <a:rPr lang="en-US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“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and Pressure</a:t>
            </a:r>
            <a:r>
              <a:rPr lang="en-US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”</a:t>
            </a:r>
            <a:endParaRPr lang="th-TH" sz="34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66929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บทบาทของมหาวิทยาลัยในการผลักดัน</a:t>
            </a:r>
            <a:b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การเรียนการสอนเพื่อความเป็นนานาชาติ</a:t>
            </a:r>
          </a:p>
        </p:txBody>
      </p:sp>
      <p:sp>
        <p:nvSpPr>
          <p:cNvPr id="38915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5287601"/>
          </a:xfrm>
        </p:spPr>
        <p:txBody>
          <a:bodyPr>
            <a:spAutoFit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ทุ่มเทคัดสรร และพัฒนาคณาจารย์เพื่อดำเนินการตามจุดเน้นให้ได้จริง แสวงหาและยกย่องคณาจารย์ที่มีผลงานเป็นแบบอย่างเพื่อขยายผล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ส่งเสริมการหลอมรวมพลังระหว่างคณาจารย์เพื่อพัฒนานักศึกษาร่วมกัน  การถ่ายทอดประสบการณ์ระหว่างอาจารย์รุ่นเก่าและใหม่ การพัฒนาระบบอาจารย์ที่ปรึกษา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ส่งเสริมหลักสูตร งานวิจัย และโครงการที่มีความเป็นนานาชาติ เช่น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joint degree program, joint ventures,</a:t>
            </a:r>
            <a:r>
              <a:rPr lang="th-TH" sz="24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English program, double degree 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 </a:t>
            </a:r>
            <a:r>
              <a:rPr lang="en-US" sz="2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strategic partners</a:t>
            </a:r>
            <a:r>
              <a:rPr lang="en-US" sz="4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ภายในมหาวิทยาลัย  จากศิษย์เก่า จากภาครัฐเอกชน  จากเครือข่ายมหาวิทยาลัยในประเทศและต่างประเทศ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69818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บทบาทของมหาวิทยาลัยในการผลักดัน</a:t>
            </a:r>
            <a:b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การเรียนการสอนเพื่อความเป็นนานาชาติ</a:t>
            </a:r>
          </a:p>
        </p:txBody>
      </p:sp>
      <p:sp>
        <p:nvSpPr>
          <p:cNvPr id="39939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5114925"/>
          </a:xfrm>
        </p:spPr>
        <p:txBody>
          <a:bodyPr>
            <a:spAutoFit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สร้างสภาพแวดล้อมที่เอื้อต่อการเรียนรู้สู่ศตวรรษที่ 21 เช่น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ปรับห้องเรียนเป็น </a:t>
            </a:r>
            <a:r>
              <a:rPr lang="en-US" sz="26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studio</a:t>
            </a:r>
            <a:r>
              <a:rPr lang="en-US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ยืดหยุ่น ปรับเปลี่ยนได้ง่าย มีพื้นที่และบรรยากาศที่กระตุ้นให้เกิดการสร้างสรรค์และทำงานร่วมกัน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ปรับเปลี่ยนห้องสมุดให้ </a:t>
            </a:r>
            <a:r>
              <a:rPr lang="en-US" sz="26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Intellectual Gymnasium</a:t>
            </a:r>
            <a:r>
              <a:rPr lang="en-US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มีพื้นที่และเครื่องมือเพื่อหาความรู้ ทบทวน แลกเปลี่ยนเรียนรู้ รวมทีมสร้างสรรค์ นำเสนอ และเชื่อมโยงไปสู่ แหล่งเรียนรู้ที่หลากหลาย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เป็นแบบอย่างของสถาบันที่สะอาด  เขียว ร่มรื่น ประหยัดพลังงาน พอเพียง พัฒนาตามหลัก</a:t>
            </a:r>
            <a:r>
              <a:rPr lang="en-US" sz="34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6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universal design</a:t>
            </a:r>
            <a:endParaRPr lang="th-TH" sz="2600" b="1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บทบาทของมหาวิทยาลัยในการผลักดันการเรียนการสอนเพื่อความเป็นสากล</a:t>
            </a:r>
          </a:p>
        </p:txBody>
      </p:sp>
      <p:sp>
        <p:nvSpPr>
          <p:cNvPr id="4096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5010150"/>
          </a:xfrm>
        </p:spPr>
        <p:txBody>
          <a:bodyPr>
            <a:spAutoFit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เลือกใช้เทคโนโลยีที่ช่วยยกระดับผลสัมฤทธิ์ในการเรียน </a:t>
            </a:r>
            <a:b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เพิ่มประสบการณ์ในการเรียนรู้จากการปฏิบัติจริง ช่วยประเมินและวินิจฉัยความก้าวหน้าในการเรียนรู้  สนับสนุนการสื่อสารและ</a:t>
            </a:r>
            <a:b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การทำงานร่วมกัน  เสริมประสิทธิภาพในการบริหารและให้บริการ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ให้ความสำคัญแก่การพัฒนาตำราที่มีคุณภาพ 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course online</a:t>
            </a:r>
            <a:r>
              <a:rPr lang="en-US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สื่อการเรียนการสอน </a:t>
            </a:r>
            <a:r>
              <a:rPr lang="en-US" sz="2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 museum</a:t>
            </a:r>
            <a:endParaRPr lang="th-TH" sz="26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ปรับความสัมพันธ์กับชุมชนรอบข้างเพื่อเป็นแหล่งเรียนรู้ </a:t>
            </a:r>
            <a:b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และฝึกประสบการณ์ และเป็นพันธมิตรในการดูแลคุณภาพชีวิต </a:t>
            </a:r>
            <a:b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และความปลอดภัยของนักศึกษา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4525962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Tx/>
              <a:buNone/>
            </a:pP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“การทำงานให้สำเร็จดีนั้น จำต้องมีหลักการที่แน่นอนเป็นเครื่องมือยึดถือและดำเนินการ... ข้อแรก จะต้องอ่านงานให้ออก... </a:t>
            </a:r>
            <a:b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เมื่อทราบชัดแล้วจึงวางโครงงานและแผนการปฏิบัติงานให้พอเหมาะพอดี... ก่อนจะลงมือทำต้องทบทวนให้รอบคอบทั่วถึงอีกครั้ง </a:t>
            </a:r>
            <a:b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การหยุดเพ่งพิจารณา ให้ถี่ถ้วนเสียก่อนนี้เป็นขั้นตอนที่สำคัญมาก เพราะจะช่วยให้มองเห็นทุกสิ่งทุกอย่างกระจ่างแจ้ง... จะช่วยให้ทำงานได้สำเร็จ... ไม่ติดขัดล่าช้า... เป็นการทุ่นเวลายิ่งกว่าที่จะรีบลงมือทำโดยไม่พิจารณาก่อน...”</a:t>
            </a:r>
          </a:p>
          <a:p>
            <a:pPr marL="0" indent="0" algn="ctr" eaLnBrk="1" hangingPunct="1">
              <a:buFontTx/>
              <a:buNone/>
            </a:pPr>
            <a:r>
              <a:rPr lang="th-TH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บางตอนจากพระราโชวาทสมเด็จพระเทพรัตนราชสุดาฯ สยามบรมราชกุมารี มหาวิทยาลัยศิลปากร  27 ตุลาคม 2526</a:t>
            </a:r>
            <a:endParaRPr lang="th-TH" sz="3600" b="1" dirty="0" smtClean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44624"/>
            <a:ext cx="630237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Standardized to Personalized Learning</a:t>
            </a:r>
            <a:endParaRPr lang="th-TH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268760"/>
            <a:ext cx="3388570" cy="523355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1196752"/>
            <a:ext cx="3024336" cy="5328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1196753"/>
            <a:ext cx="3168352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29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16632"/>
            <a:ext cx="7990780" cy="122480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POWER of a TEAM - Together Everyone Achieves More : </a:t>
            </a:r>
            <a:b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Rabbit and Turtle Modern Race Story</a:t>
            </a:r>
            <a:endParaRPr lang="th-TH" sz="2800" b="1" dirty="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The POWER of a TEAM - Together Everyone Achieves More - The Rabbit and Turtle Modern Race Story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1341438"/>
            <a:ext cx="8642548" cy="539993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4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เอกสารอ้างอิงบางส่วน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76213" indent="738188"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ATCS : Assessment &amp; Teaching of 21</a:t>
            </a:r>
            <a:r>
              <a:rPr lang="en-US" sz="2800" b="1" baseline="30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Century Skills</a:t>
            </a:r>
          </a:p>
          <a:p>
            <a:pPr marL="176213" indent="738188"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University of Melbourne, CISCO, INTEL, MICROSOFT</a:t>
            </a:r>
          </a:p>
          <a:p>
            <a:pPr marL="176213" indent="738188"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Partnership for 21</a:t>
            </a:r>
            <a:r>
              <a:rPr lang="en-US" sz="2800" b="1" baseline="30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Century Skills: 21</a:t>
            </a:r>
            <a:r>
              <a:rPr lang="en-US" sz="2800" b="1" baseline="30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Century Learning Environments</a:t>
            </a:r>
          </a:p>
          <a:p>
            <a:pPr marL="176213" indent="738188"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PISA 2015 :Draft Collaborative Problem Solving Framework March 2013</a:t>
            </a:r>
          </a:p>
          <a:p>
            <a:pPr marL="176213" indent="738188" eaLnBrk="1" hangingPunct="1">
              <a:buFontTx/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Strategies for the Net Generation, Ronald A. </a:t>
            </a:r>
            <a:r>
              <a:rPr lang="en-US" sz="2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John Hopkins University</a:t>
            </a:r>
            <a:endParaRPr lang="th-TH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from Education to Work</a:t>
            </a:r>
            <a:endParaRPr lang="th-TH" sz="4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1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4163" indent="-284163" eaLnBrk="1" hangingPunct="1">
              <a:buSzPct val="60000"/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pPr marL="284163" indent="-284163" eaLnBrk="1" hangingPunct="1">
              <a:buSzPct val="60000"/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How can we prepare </a:t>
            </a:r>
          </a:p>
          <a:p>
            <a:pPr marL="284163" indent="-284163" eaLnBrk="1" hangingPunct="1">
              <a:buSzPct val="60000"/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students for jobs that </a:t>
            </a:r>
          </a:p>
          <a:p>
            <a:pPr marL="284163" indent="-284163" eaLnBrk="1" hangingPunct="1">
              <a:buSzPct val="60000"/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have not been created? </a:t>
            </a:r>
          </a:p>
          <a:p>
            <a:pPr marL="284163" indent="-284163" eaLnBrk="1" hangingPunct="1">
              <a:buSzPct val="60000"/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th-TH" sz="4400" b="1" dirty="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1440" bIns="91440">
            <a:spAutoFit/>
          </a:bodyPr>
          <a:lstStyle/>
          <a:p>
            <a:r>
              <a:rPr lang="th-TH" sz="5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ความต้องการของผู้ว่าจ้าง</a:t>
            </a:r>
            <a:endParaRPr lang="th-TH" sz="54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35880416"/>
              </p:ext>
            </p:extLst>
          </p:nvPr>
        </p:nvGraphicFramePr>
        <p:xfrm>
          <a:off x="457200" y="1600200"/>
          <a:ext cx="8064895" cy="4680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3"/>
                <a:gridCol w="2124236"/>
                <a:gridCol w="2124236"/>
              </a:tblGrid>
              <a:tr h="734957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rgbClr val="FF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คุณสมบัติ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rgbClr val="FF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ต่างประเทศ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solidFill>
                            <a:srgbClr val="FF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ไทย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7594">
                <a:tc>
                  <a:txBody>
                    <a:bodyPr/>
                    <a:lstStyle/>
                    <a:p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 คิดวิเคราะห์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ปานกลาง</a:t>
                      </a: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7594">
                <a:tc>
                  <a:txBody>
                    <a:bodyPr/>
                    <a:lstStyle/>
                    <a:p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 เทคโนโลยี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ปานกลาง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7594">
                <a:tc>
                  <a:txBody>
                    <a:bodyPr/>
                    <a:lstStyle/>
                    <a:p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 ทำงานเป็นทีม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ปานกลาง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7594">
                <a:tc>
                  <a:txBody>
                    <a:bodyPr/>
                    <a:lstStyle/>
                    <a:p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 ความคิดสร้างสรรค์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ปานกลาง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7594">
                <a:tc>
                  <a:txBody>
                    <a:bodyPr/>
                    <a:lstStyle/>
                    <a:p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 ทำงานในความหลากหลาย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ไม่มี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7594">
                <a:tc>
                  <a:txBody>
                    <a:bodyPr/>
                    <a:lstStyle/>
                    <a:p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 วินัย คุณธรรม จรรยาบรรณ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สูง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-100013"/>
            <a:ext cx="7916862" cy="1143001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SCG : ASEAN Business Leader</a:t>
            </a:r>
            <a:endParaRPr lang="th-TH" sz="4000" dirty="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4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850" y="1308100"/>
            <a:ext cx="8496300" cy="4929188"/>
          </a:xfrm>
        </p:spPr>
        <p:txBody>
          <a:bodyPr>
            <a:normAutofit lnSpcReduction="10000"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ตั้งเป้าหมายตั้งแต่ </a:t>
            </a:r>
            <a:r>
              <a:rPr lang="en-US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2006</a:t>
            </a:r>
            <a:endParaRPr lang="th-TH" sz="35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เคยเข้าไปลงทุนตั้งโรงงาน แต่ล้มกลับมา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ปรับกลยุทธ์ส่งทีมการตลาดและสินค้าพื้นฐานไปให้ได้องค์ความรู้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5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วิจัยและพัฒนาสินค้ากลุ่ม</a:t>
            </a:r>
            <a:r>
              <a:rPr lang="th-TH" sz="33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High Value Added Products and Services</a:t>
            </a:r>
            <a:r>
              <a:rPr lang="en-US" sz="33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สร้างแบ</a:t>
            </a:r>
            <a:r>
              <a:rPr lang="th-TH" sz="3600" b="1" dirty="0" err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รนด์</a:t>
            </a:r>
            <a:r>
              <a:rPr lang="th-TH" sz="33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SCG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หาพาร์ตเนอร์ที่ดี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เมื่อมีผู้บริโภคเพียงพอ จึงตั้งโรงงานโดยลงทุนเอง </a:t>
            </a:r>
            <a:b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หรือเทคโอเวอร์ (ปัจจุบัน 57 บริษัท)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</a:pPr>
            <a:endParaRPr lang="th-TH" sz="3300" b="1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-100013"/>
            <a:ext cx="7916862" cy="1143001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SCG : ASEAN Business Leader</a:t>
            </a:r>
            <a:endParaRPr lang="th-TH" sz="400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>
            <a:normAutofit fontScale="92500" lnSpcReduction="10000"/>
          </a:bodyPr>
          <a:lstStyle/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ต้องเชื่อมโยงเศรษฐกิจ สังคมและสิ่งแวดล้อม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เตรียมความพร้อมคนงานต่อการขยายงานในอนาคต</a:t>
            </a: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3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พัฒนา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SCG staff </a:t>
            </a: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ในแต่ละท้องถิ่น โป</a:t>
            </a:r>
            <a:r>
              <a:rPr lang="th-TH" sz="3600" b="1" dirty="0" err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รโมท</a:t>
            </a: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ให้ขึ้นรับงานแทนคนไทย</a:t>
            </a:r>
            <a:endParaRPr lang="th-TH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465138" indent="-465138"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6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เน้นสื่อสารข้ามวัฒนธรรม และการทำ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CSR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eaLnBrk="1" hangingPunct="1">
              <a:buFontTx/>
              <a:buNone/>
              <a:defRPr/>
            </a:pPr>
            <a:endParaRPr lang="th-TH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>
              <a:buFontTx/>
              <a:buNone/>
              <a:defRPr/>
            </a:pPr>
            <a:endParaRPr lang="en-US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>
              <a:buFontTx/>
              <a:buNone/>
              <a:defRPr/>
            </a:pPr>
            <a:endParaRPr lang="th-TH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 eaLnBrk="1" hangingPunct="1">
              <a:buFontTx/>
              <a:buNone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วารสาร 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SCB BIZ Circle 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มิ.ย.-ก.ย. 2556</a:t>
            </a:r>
            <a:endParaRPr lang="th-TH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1613" y="4508500"/>
            <a:ext cx="363061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ชื่อเรื่อง 1"/>
          <p:cNvSpPr>
            <a:spLocks noGrp="1"/>
          </p:cNvSpPr>
          <p:nvPr>
            <p:ph type="title"/>
          </p:nvPr>
        </p:nvSpPr>
        <p:spPr>
          <a:xfrm>
            <a:off x="903288" y="198438"/>
            <a:ext cx="77835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ลามิน่า</a:t>
            </a:r>
            <a:r>
              <a:rPr lang="en-US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:</a:t>
            </a:r>
            <a:r>
              <a:rPr lang="th-TH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รางวัล </a:t>
            </a:r>
            <a:r>
              <a:rPr lang="en-US" sz="3000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Sasin</a:t>
            </a:r>
            <a:r>
              <a:rPr lang="th-TH" sz="3000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Business Award</a:t>
            </a:r>
            <a:r>
              <a:rPr lang="en-US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ครั้งที่ </a:t>
            </a:r>
            <a:r>
              <a:rPr lang="en-US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8 </a:t>
            </a:r>
            <a:r>
              <a:rPr lang="th-TH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คิดเหนือกว่า  กล้าลงมือทำ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23850" y="1600200"/>
            <a:ext cx="8496300" cy="4852988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Tx/>
              <a:buNone/>
              <a:defRPr/>
            </a:pPr>
            <a:endParaRPr lang="th-TH" sz="2400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3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เริ่มจากทำ</a:t>
            </a:r>
            <a:r>
              <a:rPr lang="en-US" sz="33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  <a:r>
              <a:rPr lang="en-US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err="1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ฟิลม์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ติดรถยนต์</a:t>
            </a:r>
          </a:p>
          <a:p>
            <a:pPr eaLnBrk="1" hangingPunct="1">
              <a:buSzPct val="60000"/>
              <a:buNone/>
              <a:defRPr/>
            </a:pPr>
            <a:r>
              <a:rPr lang="th-TH" sz="33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ตอนเรียนปริญญาโท</a:t>
            </a:r>
          </a:p>
          <a:p>
            <a:pPr eaLnBrk="1" hangingPunct="1">
              <a:buSzPct val="60000"/>
              <a:buFont typeface="Wingdings" panose="05000000000000000000" pitchFamily="2" charset="2"/>
              <a:buChar char="Ð"/>
              <a:defRPr/>
            </a:pPr>
            <a:r>
              <a:rPr lang="th-TH" sz="33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แข่งด้วยความเป็นผู้นำ 4 ด้าน นวัตกรรม</a:t>
            </a:r>
            <a: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br>
              <a:rPr lang="th-TH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3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มาตรฐานบริการ ข้อเท็จจริง การตอบแทนสู่สังคม</a:t>
            </a:r>
          </a:p>
          <a:p>
            <a:pPr marL="0" indent="0" eaLnBrk="1" hangingPunct="1">
              <a:buFontTx/>
              <a:buNone/>
              <a:defRPr/>
            </a:pPr>
            <a:endParaRPr lang="th-TH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eaLnBrk="1" hangingPunct="1">
              <a:buFontTx/>
              <a:buNone/>
              <a:defRPr/>
            </a:pPr>
            <a:endParaRPr lang="th-TH" b="1" dirty="0" smtClean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eaLnBrk="1" hangingPunct="1">
              <a:buFontTx/>
              <a:buNone/>
              <a:defRPr/>
            </a:pPr>
            <a:endParaRPr lang="th-TH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th-TH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สัมภาษณ์ คุณจันทร์นภา สายสมร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th-TH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วารสาร </a:t>
            </a:r>
            <a:r>
              <a:rPr lang="en-US" sz="2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SCB BIZ Circle</a:t>
            </a:r>
            <a:r>
              <a:rPr lang="en-US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มิ.ย.-ก.ย. 2556 </a:t>
            </a:r>
            <a:endParaRPr lang="th-TH" b="1" dirty="0">
              <a:solidFill>
                <a:srgbClr val="0000FF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7663" y="981075"/>
            <a:ext cx="2122487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3563" y="4422775"/>
            <a:ext cx="16906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_2">
  <a:themeElements>
    <a:clrScheme name="Default Design 1">
      <a:dk1>
        <a:srgbClr val="000000"/>
      </a:dk1>
      <a:lt1>
        <a:srgbClr val="B4E3EE"/>
      </a:lt1>
      <a:dk2>
        <a:srgbClr val="189180"/>
      </a:dk2>
      <a:lt2>
        <a:srgbClr val="808080"/>
      </a:lt2>
      <a:accent1>
        <a:srgbClr val="FF7F00"/>
      </a:accent1>
      <a:accent2>
        <a:srgbClr val="B3DC27"/>
      </a:accent2>
      <a:accent3>
        <a:srgbClr val="D6EFF5"/>
      </a:accent3>
      <a:accent4>
        <a:srgbClr val="000000"/>
      </a:accent4>
      <a:accent5>
        <a:srgbClr val="FFC0AA"/>
      </a:accent5>
      <a:accent6>
        <a:srgbClr val="A2C722"/>
      </a:accent6>
      <a:hlink>
        <a:srgbClr val="6FB9D7"/>
      </a:hlink>
      <a:folHlink>
        <a:srgbClr val="F93D1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B4E3EE"/>
        </a:lt1>
        <a:dk2>
          <a:srgbClr val="189180"/>
        </a:dk2>
        <a:lt2>
          <a:srgbClr val="808080"/>
        </a:lt2>
        <a:accent1>
          <a:srgbClr val="FF7F00"/>
        </a:accent1>
        <a:accent2>
          <a:srgbClr val="B3DC27"/>
        </a:accent2>
        <a:accent3>
          <a:srgbClr val="D6EFF5"/>
        </a:accent3>
        <a:accent4>
          <a:srgbClr val="000000"/>
        </a:accent4>
        <a:accent5>
          <a:srgbClr val="FFC0AA"/>
        </a:accent5>
        <a:accent6>
          <a:srgbClr val="A2C722"/>
        </a:accent6>
        <a:hlink>
          <a:srgbClr val="6FB9D7"/>
        </a:hlink>
        <a:folHlink>
          <a:srgbClr val="F93D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EE384"/>
        </a:lt1>
        <a:dk2>
          <a:srgbClr val="FD8334"/>
        </a:dk2>
        <a:lt2>
          <a:srgbClr val="808080"/>
        </a:lt2>
        <a:accent1>
          <a:srgbClr val="F98EB2"/>
        </a:accent1>
        <a:accent2>
          <a:srgbClr val="FCB43E"/>
        </a:accent2>
        <a:accent3>
          <a:srgbClr val="FEEFC2"/>
        </a:accent3>
        <a:accent4>
          <a:srgbClr val="000000"/>
        </a:accent4>
        <a:accent5>
          <a:srgbClr val="FBC6D5"/>
        </a:accent5>
        <a:accent6>
          <a:srgbClr val="E4A337"/>
        </a:accent6>
        <a:hlink>
          <a:srgbClr val="FA6D73"/>
        </a:hlink>
        <a:folHlink>
          <a:srgbClr val="D264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4E1EE"/>
        </a:lt1>
        <a:dk2>
          <a:srgbClr val="2F84AF"/>
        </a:dk2>
        <a:lt2>
          <a:srgbClr val="808080"/>
        </a:lt2>
        <a:accent1>
          <a:srgbClr val="9899C1"/>
        </a:accent1>
        <a:accent2>
          <a:srgbClr val="4BBAC3"/>
        </a:accent2>
        <a:accent3>
          <a:srgbClr val="E6EEF5"/>
        </a:accent3>
        <a:accent4>
          <a:srgbClr val="000000"/>
        </a:accent4>
        <a:accent5>
          <a:srgbClr val="CACADD"/>
        </a:accent5>
        <a:accent6>
          <a:srgbClr val="43A8B0"/>
        </a:accent6>
        <a:hlink>
          <a:srgbClr val="7AC5B9"/>
        </a:hlink>
        <a:folHlink>
          <a:srgbClr val="719FC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a_2</Template>
  <TotalTime>972</TotalTime>
  <Words>1684</Words>
  <Application>Microsoft Office PowerPoint</Application>
  <PresentationFormat>On-screen Show (4:3)</PresentationFormat>
  <Paragraphs>222</Paragraphs>
  <Slides>41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a_2</vt:lpstr>
      <vt:lpstr>นักเรียน นิสิต นักศึกษาในศตวรรษที่ 21 การพัฒนาการเรียนการสอนสู่ความเป็นนานาชาติ</vt:lpstr>
      <vt:lpstr>Exclusive to Inclusive Education</vt:lpstr>
      <vt:lpstr>From Quality for Some   to Quality for all</vt:lpstr>
      <vt:lpstr>From Standardized to Personalized Learning</vt:lpstr>
      <vt:lpstr>Transition from Education to Work</vt:lpstr>
      <vt:lpstr>ความต้องการของผู้ว่าจ้าง</vt:lpstr>
      <vt:lpstr>SCG : ASEAN Business Leader</vt:lpstr>
      <vt:lpstr>SCG : ASEAN Business Leader</vt:lpstr>
      <vt:lpstr>ลามิน่า : รางวัล Sasin Business Award ครั้งที่ 8  คิดเหนือกว่า  กล้าลงมือทำ</vt:lpstr>
      <vt:lpstr>THANN :  Sasin Business Award ครั้งที่ 8  สร้างสรรค์ และวาง positioning ชัดเจน</vt:lpstr>
      <vt:lpstr>โรงพยาบาลสัตว์ทองหล่อ :  Sasin Business Award ครั้งที่ 8 </vt:lpstr>
      <vt:lpstr>Slide 12</vt:lpstr>
      <vt:lpstr>ความเป็นนานาชาติ : ความชำนาญในวิชาชีพ Disciplining Mind/Mastery</vt:lpstr>
      <vt:lpstr>Bloom’s Revised Taxonomy</vt:lpstr>
      <vt:lpstr>ความเป็นนานาชาติ : ความคิดสร้างสรรค์ Creativity and Innovation</vt:lpstr>
      <vt:lpstr>SCG : INNO PEOPLE</vt:lpstr>
      <vt:lpstr>ความเป็นนานาชาติ : สามารถคิดและทำงานกับผู้อื่น Collaborating Problem Solving</vt:lpstr>
      <vt:lpstr>ความเป็นนานาชาติ : ความสามารถในการสื่อสาร Communication</vt:lpstr>
      <vt:lpstr>ความเป็นไทยในยุคโลกาภิวัตน์</vt:lpstr>
      <vt:lpstr>ความเป็นไทยในยุคโลกาภิวัตน์</vt:lpstr>
      <vt:lpstr>Slide 21</vt:lpstr>
      <vt:lpstr>ความเป็นไทยในยุคโลกาภิวัตน์</vt:lpstr>
      <vt:lpstr>โจทย์ที่ท้าทาย</vt:lpstr>
      <vt:lpstr>อะไรคือพฤติกรรมของเรา</vt:lpstr>
      <vt:lpstr>  Net generation  นักศึกษาผู้เติบโตพร้อมสื่อและไม่เคยสัมผัสโลกไร้ ICT </vt:lpstr>
      <vt:lpstr> คุณลักษณะของคนรุ่นใหม่</vt:lpstr>
      <vt:lpstr>คุณลักษณะของคนรุ่นใหม่</vt:lpstr>
      <vt:lpstr>เราจะปรับการเรียนเปลี่ยนการสอนอย่างไร</vt:lpstr>
      <vt:lpstr>เราจะปรับการเรียนเปลี่ยนการสอนอย่างไร</vt:lpstr>
      <vt:lpstr>เราจะปรับการเรียนเปลี่ยนการสอนอย่างไร</vt:lpstr>
      <vt:lpstr>เราจะปรับการเรียนเปลี่ยนการสอนอย่างไร</vt:lpstr>
      <vt:lpstr>เราจะปรับการเรียนเปลี่ยนการสอนอย่างไร</vt:lpstr>
      <vt:lpstr>From Questions to Concepts Interactive Teaching in Physics</vt:lpstr>
      <vt:lpstr>Framework for 21st Century Partnership for Learning</vt:lpstr>
      <vt:lpstr>บทบาทของมหาวิทยาลัยในการผลักดัน การเรียนการสอนเพื่อความเป็นนานาชาติ</vt:lpstr>
      <vt:lpstr>บทบาทของมหาวิทยาลัยในการผลักดัน การเรียนการสอนเพื่อความเป็นนานาชาติ</vt:lpstr>
      <vt:lpstr>บทบาทของมหาวิทยาลัยในการผลักดัน การเรียนการสอนเพื่อความเป็นนานาชาติ</vt:lpstr>
      <vt:lpstr>บทบาทของมหาวิทยาลัยในการผลักดันการเรียนการสอนเพื่อความเป็นสากล</vt:lpstr>
      <vt:lpstr>Slide 39</vt:lpstr>
      <vt:lpstr>The POWER of a TEAM - Together Everyone Achieves More :  The Rabbit and Turtle Modern Race Story</vt:lpstr>
      <vt:lpstr>เอกสารอ้างอิงบางส่วน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นักเรียน นิสิต นักศึกษาในศตวรรษที่ ๒๑ การพัฒนาการเรียนการสอนสู่ความเป็นนานาชาติ</dc:title>
  <dc:creator>kasama</dc:creator>
  <cp:lastModifiedBy>rit</cp:lastModifiedBy>
  <cp:revision>135</cp:revision>
  <dcterms:created xsi:type="dcterms:W3CDTF">2013-10-13T01:31:29Z</dcterms:created>
  <dcterms:modified xsi:type="dcterms:W3CDTF">2013-10-24T19:59:17Z</dcterms:modified>
</cp:coreProperties>
</file>